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4" r:id="rId3"/>
    <p:sldId id="279" r:id="rId4"/>
    <p:sldId id="281" r:id="rId5"/>
    <p:sldId id="282" r:id="rId6"/>
    <p:sldId id="285" r:id="rId7"/>
    <p:sldId id="283" r:id="rId8"/>
    <p:sldId id="302" r:id="rId9"/>
    <p:sldId id="287" r:id="rId10"/>
    <p:sldId id="288" r:id="rId11"/>
    <p:sldId id="292" r:id="rId12"/>
    <p:sldId id="291" r:id="rId13"/>
    <p:sldId id="304" r:id="rId14"/>
    <p:sldId id="286" r:id="rId15"/>
    <p:sldId id="289" r:id="rId16"/>
    <p:sldId id="290" r:id="rId17"/>
    <p:sldId id="293" r:id="rId18"/>
    <p:sldId id="294" r:id="rId19"/>
    <p:sldId id="295" r:id="rId20"/>
    <p:sldId id="296" r:id="rId21"/>
    <p:sldId id="297" r:id="rId22"/>
    <p:sldId id="298" r:id="rId23"/>
    <p:sldId id="299" r:id="rId24"/>
    <p:sldId id="300" r:id="rId25"/>
    <p:sldId id="301" r:id="rId26"/>
    <p:sldId id="259" r:id="rId27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3685D"/>
    <a:srgbClr val="81EB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12" autoAdjust="0"/>
    <p:restoredTop sz="94660"/>
  </p:normalViewPr>
  <p:slideViewPr>
    <p:cSldViewPr snapToGrid="0">
      <p:cViewPr varScale="1">
        <p:scale>
          <a:sx n="73" d="100"/>
          <a:sy n="73" d="100"/>
        </p:scale>
        <p:origin x="54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5C712-6DDA-4CA9-B378-16543C636373}" type="datetimeFigureOut">
              <a:rPr lang="es-ES" smtClean="0"/>
              <a:t>15/05/2023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72988-752B-4447-94CA-0786D961199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111968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5C712-6DDA-4CA9-B378-16543C636373}" type="datetimeFigureOut">
              <a:rPr lang="es-ES" smtClean="0"/>
              <a:t>15/05/2023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72988-752B-4447-94CA-0786D961199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182058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5C712-6DDA-4CA9-B378-16543C636373}" type="datetimeFigureOut">
              <a:rPr lang="es-ES" smtClean="0"/>
              <a:t>15/05/2023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72988-752B-4447-94CA-0786D961199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3981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5C712-6DDA-4CA9-B378-16543C636373}" type="datetimeFigureOut">
              <a:rPr lang="es-ES" smtClean="0"/>
              <a:t>15/05/2023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72988-752B-4447-94CA-0786D961199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32617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5C712-6DDA-4CA9-B378-16543C636373}" type="datetimeFigureOut">
              <a:rPr lang="es-ES" smtClean="0"/>
              <a:t>15/05/2023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72988-752B-4447-94CA-0786D961199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72331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5C712-6DDA-4CA9-B378-16543C636373}" type="datetimeFigureOut">
              <a:rPr lang="es-ES" smtClean="0"/>
              <a:t>15/05/2023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72988-752B-4447-94CA-0786D961199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547831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5C712-6DDA-4CA9-B378-16543C636373}" type="datetimeFigureOut">
              <a:rPr lang="es-ES" smtClean="0"/>
              <a:t>15/05/2023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72988-752B-4447-94CA-0786D961199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942439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5C712-6DDA-4CA9-B378-16543C636373}" type="datetimeFigureOut">
              <a:rPr lang="es-ES" smtClean="0"/>
              <a:t>15/05/2023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72988-752B-4447-94CA-0786D961199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62953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5C712-6DDA-4CA9-B378-16543C636373}" type="datetimeFigureOut">
              <a:rPr lang="es-ES" smtClean="0"/>
              <a:t>15/05/2023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72988-752B-4447-94CA-0786D961199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398804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5C712-6DDA-4CA9-B378-16543C636373}" type="datetimeFigureOut">
              <a:rPr lang="es-ES" smtClean="0"/>
              <a:t>15/05/2023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72988-752B-4447-94CA-0786D961199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703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5C712-6DDA-4CA9-B378-16543C636373}" type="datetimeFigureOut">
              <a:rPr lang="es-ES" smtClean="0"/>
              <a:t>15/05/2023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72988-752B-4447-94CA-0786D961199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84235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25C712-6DDA-4CA9-B378-16543C636373}" type="datetimeFigureOut">
              <a:rPr lang="es-ES" smtClean="0"/>
              <a:t>15/05/2023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E72988-752B-4447-94CA-0786D961199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31913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513100" y="1160220"/>
            <a:ext cx="1050834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s-ES" sz="3200" kern="1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Servicio Nacional de Cardiopatía y Embarazo.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es-ES" sz="3200" dirty="0">
              <a:solidFill>
                <a:srgbClr val="0070C0"/>
              </a:solidFill>
            </a:endParaRPr>
          </a:p>
        </p:txBody>
      </p:sp>
      <p:grpSp>
        <p:nvGrpSpPr>
          <p:cNvPr id="5" name="7 Grupo"/>
          <p:cNvGrpSpPr/>
          <p:nvPr/>
        </p:nvGrpSpPr>
        <p:grpSpPr>
          <a:xfrm>
            <a:off x="10046609" y="616919"/>
            <a:ext cx="1127878" cy="1346633"/>
            <a:chOff x="10808577" y="217651"/>
            <a:chExt cx="1127878" cy="1346633"/>
          </a:xfrm>
        </p:grpSpPr>
        <p:pic>
          <p:nvPicPr>
            <p:cNvPr id="6" name="Imagen 4"/>
            <p:cNvPicPr/>
            <p:nvPr/>
          </p:nvPicPr>
          <p:blipFill>
            <a:blip r:embed="rId2" cstate="print"/>
            <a:srcRect/>
            <a:stretch/>
          </p:blipFill>
          <p:spPr>
            <a:xfrm>
              <a:off x="10808577" y="217651"/>
              <a:ext cx="1127878" cy="1020299"/>
            </a:xfrm>
            <a:prstGeom prst="rect">
              <a:avLst/>
            </a:prstGeom>
            <a:ln>
              <a:noFill/>
            </a:ln>
          </p:spPr>
        </p:pic>
        <p:sp>
          <p:nvSpPr>
            <p:cNvPr id="7" name="CuadroTexto 6"/>
            <p:cNvSpPr txBox="1"/>
            <p:nvPr/>
          </p:nvSpPr>
          <p:spPr>
            <a:xfrm>
              <a:off x="10983191" y="1194952"/>
              <a:ext cx="80021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SNCE</a:t>
              </a:r>
              <a:endPara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0" name="Rectángulo 9"/>
          <p:cNvSpPr/>
          <p:nvPr/>
        </p:nvSpPr>
        <p:spPr>
          <a:xfrm>
            <a:off x="916638" y="2337797"/>
            <a:ext cx="1050765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3600" dirty="0" smtClean="0">
                <a:latin typeface="Arial" pitchFamily="34" charset="0"/>
                <a:cs typeface="Arial" pitchFamily="34" charset="0"/>
              </a:rPr>
              <a:t>Anticoagulación en gestantes portadoras de prótesis mecánicas.</a:t>
            </a:r>
            <a:endParaRPr lang="es-ES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8392150" y="6408473"/>
            <a:ext cx="33089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MX" dirty="0">
                <a:latin typeface="Times New Roman" pitchFamily="18" charset="0"/>
                <a:cs typeface="Times New Roman" pitchFamily="18" charset="0"/>
              </a:rPr>
              <a:t>cardiopatiayemb@infomed.sld.cu</a:t>
            </a:r>
          </a:p>
        </p:txBody>
      </p:sp>
      <p:pic>
        <p:nvPicPr>
          <p:cNvPr id="9" name="Picture 2" descr="H:\imágenes\HXywBC1A-istock-000006626806small-s-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0633" y="3181005"/>
            <a:ext cx="2520280" cy="288032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ángulo 2"/>
          <p:cNvSpPr/>
          <p:nvPr/>
        </p:nvSpPr>
        <p:spPr>
          <a:xfrm>
            <a:off x="3604591" y="4777257"/>
            <a:ext cx="6096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s-ES" sz="2800" dirty="0" smtClean="0">
                <a:cs typeface="Arial" pitchFamily="34" charset="0"/>
              </a:rPr>
              <a:t>Dr. Pedro Antonio Román Rubio.</a:t>
            </a:r>
            <a:endParaRPr lang="es-ES" sz="2800" dirty="0">
              <a:cs typeface="Arial" pitchFamily="34" charset="0"/>
            </a:endParaRPr>
          </a:p>
          <a:p>
            <a:pPr algn="ctr"/>
            <a:r>
              <a:rPr lang="es-ES" sz="2800" dirty="0" smtClean="0">
                <a:cs typeface="Arial" pitchFamily="34" charset="0"/>
              </a:rPr>
              <a:t>2023</a:t>
            </a:r>
            <a:endParaRPr lang="es-ES" sz="2800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1107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199631" y="941709"/>
            <a:ext cx="1050834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s-ES" sz="2800" kern="1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Servicio Nacional de Cardiopatía y Embarazo.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es-ES" sz="3200" dirty="0">
              <a:solidFill>
                <a:srgbClr val="0070C0"/>
              </a:solidFill>
            </a:endParaRPr>
          </a:p>
        </p:txBody>
      </p:sp>
      <p:grpSp>
        <p:nvGrpSpPr>
          <p:cNvPr id="9" name="7 Grupo"/>
          <p:cNvGrpSpPr/>
          <p:nvPr/>
        </p:nvGrpSpPr>
        <p:grpSpPr>
          <a:xfrm>
            <a:off x="10230677" y="486328"/>
            <a:ext cx="954593" cy="1089335"/>
            <a:chOff x="10819361" y="87060"/>
            <a:chExt cx="1127878" cy="1361781"/>
          </a:xfrm>
        </p:grpSpPr>
        <p:pic>
          <p:nvPicPr>
            <p:cNvPr id="10" name="Imagen 4"/>
            <p:cNvPicPr/>
            <p:nvPr/>
          </p:nvPicPr>
          <p:blipFill>
            <a:blip r:embed="rId2" cstate="print"/>
            <a:srcRect/>
            <a:stretch/>
          </p:blipFill>
          <p:spPr>
            <a:xfrm>
              <a:off x="10819361" y="87060"/>
              <a:ext cx="1127878" cy="1020299"/>
            </a:xfrm>
            <a:prstGeom prst="rect">
              <a:avLst/>
            </a:prstGeom>
            <a:ln>
              <a:noFill/>
            </a:ln>
          </p:spPr>
        </p:pic>
        <p:sp>
          <p:nvSpPr>
            <p:cNvPr id="11" name="CuadroTexto 10"/>
            <p:cNvSpPr txBox="1"/>
            <p:nvPr/>
          </p:nvSpPr>
          <p:spPr>
            <a:xfrm>
              <a:off x="10983190" y="1079509"/>
              <a:ext cx="80021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SNCE</a:t>
              </a:r>
              <a:endPara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" name="Rectángulo 1"/>
          <p:cNvSpPr/>
          <p:nvPr/>
        </p:nvSpPr>
        <p:spPr>
          <a:xfrm>
            <a:off x="3088004" y="1601793"/>
            <a:ext cx="512916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800" kern="10" dirty="0" smtClean="0">
                <a:cs typeface="Arial" panose="020B0604020202020204" pitchFamily="34" charset="0"/>
              </a:rPr>
              <a:t>Heparinas de bajo </a:t>
            </a:r>
            <a:r>
              <a:rPr lang="es-ES" sz="2800" kern="10" dirty="0">
                <a:cs typeface="Arial" panose="020B0604020202020204" pitchFamily="34" charset="0"/>
              </a:rPr>
              <a:t>p</a:t>
            </a:r>
            <a:r>
              <a:rPr lang="es-ES" sz="2800" kern="10" dirty="0" smtClean="0">
                <a:cs typeface="Arial" panose="020B0604020202020204" pitchFamily="34" charset="0"/>
              </a:rPr>
              <a:t>eso molecular</a:t>
            </a:r>
            <a:endParaRPr lang="es-ES" sz="2800" dirty="0"/>
          </a:p>
        </p:txBody>
      </p:sp>
      <p:sp>
        <p:nvSpPr>
          <p:cNvPr id="8" name="7 CuadroTexto"/>
          <p:cNvSpPr txBox="1"/>
          <p:nvPr/>
        </p:nvSpPr>
        <p:spPr>
          <a:xfrm>
            <a:off x="957714" y="2300550"/>
            <a:ext cx="10452408" cy="4154984"/>
          </a:xfrm>
          <a:prstGeom prst="rect">
            <a:avLst/>
          </a:prstGeom>
          <a:solidFill>
            <a:schemeClr val="accent1">
              <a:lumMod val="40000"/>
              <a:lumOff val="60000"/>
              <a:alpha val="84000"/>
            </a:schemeClr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s-MX" sz="2400" dirty="0">
                <a:cs typeface="Times New Roman" pitchFamily="18" charset="0"/>
              </a:rPr>
              <a:t>El uso de HBPM durante el embarazo en mujeres con </a:t>
            </a:r>
            <a:r>
              <a:rPr lang="es-MX" sz="2400" dirty="0" smtClean="0">
                <a:cs typeface="Times New Roman" pitchFamily="18" charset="0"/>
              </a:rPr>
              <a:t>prótesis</a:t>
            </a:r>
            <a:endParaRPr lang="es-MX" sz="2400" dirty="0">
              <a:cs typeface="Times New Roman" pitchFamily="18" charset="0"/>
            </a:endParaRPr>
          </a:p>
          <a:p>
            <a:r>
              <a:rPr lang="es-MX" sz="2400" dirty="0">
                <a:cs typeface="Times New Roman" pitchFamily="18" charset="0"/>
              </a:rPr>
              <a:t>m</a:t>
            </a:r>
            <a:r>
              <a:rPr lang="es-MX" sz="2400" dirty="0" smtClean="0">
                <a:cs typeface="Times New Roman" pitchFamily="18" charset="0"/>
              </a:rPr>
              <a:t>ecánicas ha ido en aumento.</a:t>
            </a:r>
          </a:p>
          <a:p>
            <a:endParaRPr lang="es-MX" sz="2400" dirty="0" smtClean="0">
              <a:cs typeface="Times New Roman" pitchFamily="18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s-MX" sz="2400" dirty="0" smtClean="0">
                <a:cs typeface="Times New Roman" pitchFamily="18" charset="0"/>
              </a:rPr>
              <a:t>Están indicadas cuando las dosis de </a:t>
            </a:r>
            <a:r>
              <a:rPr lang="es-MX" sz="2400" dirty="0" err="1" smtClean="0">
                <a:cs typeface="Times New Roman" pitchFamily="18" charset="0"/>
              </a:rPr>
              <a:t>Warfarina</a:t>
            </a:r>
            <a:r>
              <a:rPr lang="es-MX" sz="2400" dirty="0" smtClean="0">
                <a:cs typeface="Times New Roman" pitchFamily="18" charset="0"/>
              </a:rPr>
              <a:t> sean superiores a los 5mg/día durante 1er trimestre. </a:t>
            </a:r>
            <a:r>
              <a:rPr lang="es-MX" sz="2400" dirty="0" err="1" smtClean="0">
                <a:cs typeface="Times New Roman" pitchFamily="18" charset="0"/>
              </a:rPr>
              <a:t>IIa</a:t>
            </a:r>
            <a:r>
              <a:rPr lang="es-MX" sz="2400" dirty="0" smtClean="0">
                <a:cs typeface="Times New Roman" pitchFamily="18" charset="0"/>
              </a:rPr>
              <a:t>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s-MX" sz="2400" dirty="0" smtClean="0">
                <a:cs typeface="Times New Roman" pitchFamily="18" charset="0"/>
              </a:rPr>
              <a:t>Deben administrarse 2 veces al día.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s-MX" sz="2400" dirty="0" smtClean="0">
                <a:cs typeface="Times New Roman" pitchFamily="18" charset="0"/>
              </a:rPr>
              <a:t>Con controles a las 4-6h después de </a:t>
            </a:r>
            <a:r>
              <a:rPr lang="es-MX" sz="2400" dirty="0" smtClean="0">
                <a:cs typeface="Times New Roman" pitchFamily="18" charset="0"/>
              </a:rPr>
              <a:t>la </a:t>
            </a:r>
            <a:r>
              <a:rPr lang="es-MX" sz="2400" dirty="0" smtClean="0">
                <a:cs typeface="Times New Roman" pitchFamily="18" charset="0"/>
              </a:rPr>
              <a:t>dosis y luego semanalmente.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s-MX" sz="2400" dirty="0" smtClean="0">
                <a:cs typeface="Times New Roman" pitchFamily="18" charset="0"/>
              </a:rPr>
              <a:t>Niveles de anti-</a:t>
            </a:r>
            <a:r>
              <a:rPr lang="es-MX" sz="2400" dirty="0" err="1" smtClean="0">
                <a:cs typeface="Times New Roman" pitchFamily="18" charset="0"/>
              </a:rPr>
              <a:t>Xa</a:t>
            </a:r>
            <a:r>
              <a:rPr lang="es-MX" sz="2400" dirty="0" smtClean="0">
                <a:cs typeface="Times New Roman" pitchFamily="18" charset="0"/>
              </a:rPr>
              <a:t> entre 0,8-1,2 U/ml (posición Aórtica) y de 1-1,2 U/ml (posición Mitral o </a:t>
            </a:r>
            <a:r>
              <a:rPr lang="es-MX" sz="2400" dirty="0" err="1" smtClean="0">
                <a:cs typeface="Times New Roman" pitchFamily="18" charset="0"/>
              </a:rPr>
              <a:t>derchas</a:t>
            </a:r>
            <a:r>
              <a:rPr lang="es-MX" sz="2400" dirty="0" smtClean="0">
                <a:cs typeface="Times New Roman" pitchFamily="18" charset="0"/>
              </a:rPr>
              <a:t>).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s-MX" sz="2400" b="1" i="1" u="sng" dirty="0" smtClean="0">
                <a:cs typeface="Times New Roman" pitchFamily="18" charset="0"/>
              </a:rPr>
              <a:t>Su uso está contraindicado cuando no se logra tener una dosificación de valores de anti-</a:t>
            </a:r>
            <a:r>
              <a:rPr lang="es-MX" sz="2400" b="1" i="1" u="sng" dirty="0" err="1" smtClean="0">
                <a:cs typeface="Times New Roman" pitchFamily="18" charset="0"/>
              </a:rPr>
              <a:t>Xa</a:t>
            </a:r>
            <a:r>
              <a:rPr lang="es-MX" sz="2400" b="1" i="1" u="sng" dirty="0" smtClean="0">
                <a:cs typeface="Times New Roman" pitchFamily="18" charset="0"/>
              </a:rPr>
              <a:t>.</a:t>
            </a:r>
            <a:endParaRPr lang="es-MX" sz="2400" dirty="0" smtClean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1548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n 1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143" b="62066"/>
          <a:stretch/>
        </p:blipFill>
        <p:spPr>
          <a:xfrm>
            <a:off x="755374" y="1560090"/>
            <a:ext cx="4545496" cy="2040835"/>
          </a:xfrm>
          <a:prstGeom prst="rect">
            <a:avLst/>
          </a:prstGeom>
        </p:spPr>
      </p:pic>
      <p:grpSp>
        <p:nvGrpSpPr>
          <p:cNvPr id="9" name="7 Grupo"/>
          <p:cNvGrpSpPr/>
          <p:nvPr/>
        </p:nvGrpSpPr>
        <p:grpSpPr>
          <a:xfrm>
            <a:off x="10230677" y="486328"/>
            <a:ext cx="954593" cy="1089335"/>
            <a:chOff x="10819361" y="87060"/>
            <a:chExt cx="1127878" cy="1361781"/>
          </a:xfrm>
        </p:grpSpPr>
        <p:pic>
          <p:nvPicPr>
            <p:cNvPr id="10" name="Imagen 4"/>
            <p:cNvPicPr/>
            <p:nvPr/>
          </p:nvPicPr>
          <p:blipFill>
            <a:blip r:embed="rId3" cstate="print"/>
            <a:srcRect/>
            <a:stretch/>
          </p:blipFill>
          <p:spPr>
            <a:xfrm>
              <a:off x="10819361" y="87060"/>
              <a:ext cx="1127878" cy="1020299"/>
            </a:xfrm>
            <a:prstGeom prst="rect">
              <a:avLst/>
            </a:prstGeom>
            <a:ln>
              <a:noFill/>
            </a:ln>
          </p:spPr>
        </p:pic>
        <p:sp>
          <p:nvSpPr>
            <p:cNvPr id="11" name="CuadroTexto 10"/>
            <p:cNvSpPr txBox="1"/>
            <p:nvPr/>
          </p:nvSpPr>
          <p:spPr>
            <a:xfrm>
              <a:off x="10983190" y="1079509"/>
              <a:ext cx="80021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SNCE</a:t>
              </a:r>
              <a:endPara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4" name="TextShape 1"/>
          <p:cNvSpPr txBox="1"/>
          <p:nvPr/>
        </p:nvSpPr>
        <p:spPr>
          <a:xfrm>
            <a:off x="5997532" y="5563262"/>
            <a:ext cx="6043847" cy="1188720"/>
          </a:xfrm>
          <a:prstGeom prst="rect">
            <a:avLst/>
          </a:prstGeom>
          <a:noFill/>
          <a:ln>
            <a:noFill/>
          </a:ln>
        </p:spPr>
        <p:txBody>
          <a:bodyPr lIns="36000" tIns="46800" rIns="36000" bIns="46800" anchor="b" anchorCtr="1"/>
          <a:lstStyle/>
          <a:p>
            <a:r>
              <a:rPr lang="en-US" sz="1100" b="0" strike="noStrike" spc="-1" dirty="0">
                <a:solidFill>
                  <a:srgbClr val="000000"/>
                </a:solidFill>
                <a:latin typeface="Arial"/>
              </a:rPr>
              <a:t>Iris M. van Hagen. Circulation. Pregnancy in Women With a Mechanical Heart Valve, Volume: 132, Issue: 2, Pages: 132-142, DOI: (10.1161/CIRCULATIONAHA.115.015242) 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5967498" y="1652245"/>
            <a:ext cx="6103913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/>
              <a:t>212 gestantes con prótesis mecánica.</a:t>
            </a:r>
          </a:p>
          <a:p>
            <a:r>
              <a:rPr lang="es-ES" sz="2400" dirty="0" smtClean="0"/>
              <a:t>10 casos de trombosis protésica </a:t>
            </a:r>
          </a:p>
          <a:p>
            <a:r>
              <a:rPr lang="es-ES" sz="2400" dirty="0" smtClean="0"/>
              <a:t>(</a:t>
            </a:r>
            <a:r>
              <a:rPr lang="es-ES" sz="2400" b="1" u="sng" dirty="0" smtClean="0"/>
              <a:t>todos en uso de HBPM)</a:t>
            </a:r>
          </a:p>
          <a:p>
            <a:r>
              <a:rPr lang="es-ES" sz="2000" dirty="0" smtClean="0"/>
              <a:t>6 pacientes de </a:t>
            </a:r>
            <a:r>
              <a:rPr lang="es-ES" sz="2000" dirty="0" err="1" smtClean="0"/>
              <a:t>Africa</a:t>
            </a:r>
            <a:r>
              <a:rPr lang="es-ES" sz="2000" dirty="0" smtClean="0"/>
              <a:t> sin seguimiento con factor anti </a:t>
            </a:r>
            <a:r>
              <a:rPr lang="es-ES" sz="2000" dirty="0" err="1" smtClean="0"/>
              <a:t>Xa</a:t>
            </a:r>
            <a:endParaRPr lang="es-ES" sz="2000" dirty="0" smtClean="0"/>
          </a:p>
          <a:p>
            <a:r>
              <a:rPr lang="es-ES" sz="2000" dirty="0" smtClean="0"/>
              <a:t>4 pacientes en Europa con seguimiento de factor anti </a:t>
            </a:r>
            <a:r>
              <a:rPr lang="es-ES" sz="2000" dirty="0" err="1" smtClean="0"/>
              <a:t>Xa</a:t>
            </a:r>
            <a:r>
              <a:rPr lang="es-ES" sz="2000" dirty="0" smtClean="0"/>
              <a:t> y valores en rango terapéutico.</a:t>
            </a:r>
            <a:endParaRPr lang="es-ES" sz="2000" dirty="0"/>
          </a:p>
          <a:p>
            <a:endParaRPr lang="es-ES" sz="2400" b="1" dirty="0" smtClean="0"/>
          </a:p>
          <a:p>
            <a:endParaRPr lang="es-ES" sz="2400" b="1" dirty="0" smtClean="0"/>
          </a:p>
          <a:p>
            <a:endParaRPr lang="es-ES" dirty="0"/>
          </a:p>
        </p:txBody>
      </p:sp>
      <p:sp>
        <p:nvSpPr>
          <p:cNvPr id="2" name="Rectángulo 1"/>
          <p:cNvSpPr/>
          <p:nvPr/>
        </p:nvSpPr>
        <p:spPr>
          <a:xfrm>
            <a:off x="1046922" y="4157328"/>
            <a:ext cx="999968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b="1" dirty="0"/>
              <a:t>El uso de AVK durante todo el embarazo (con estricto control del INR) es la estrategia más segura para prevenir la trombosis protésica</a:t>
            </a:r>
            <a:r>
              <a:rPr lang="es-ES" sz="2400" b="1" dirty="0" smtClean="0"/>
              <a:t>.</a:t>
            </a:r>
          </a:p>
          <a:p>
            <a:endParaRPr lang="es-ES" sz="2400" b="1" dirty="0"/>
          </a:p>
          <a:p>
            <a:r>
              <a:rPr lang="es-ES" sz="2400" b="1" dirty="0" smtClean="0"/>
              <a:t>Los </a:t>
            </a:r>
            <a:r>
              <a:rPr lang="es-ES" sz="2400" b="1" dirty="0"/>
              <a:t>esquemas de anticoagulación con heparina de bajo peso molecular tienen alto riesgo de trombosis protésica, mismo con seguimiento óptimo.</a:t>
            </a:r>
          </a:p>
          <a:p>
            <a:endParaRPr lang="es-ES" sz="2400" b="1" dirty="0"/>
          </a:p>
        </p:txBody>
      </p:sp>
      <p:sp>
        <p:nvSpPr>
          <p:cNvPr id="3" name="Flecha derecha 2"/>
          <p:cNvSpPr/>
          <p:nvPr/>
        </p:nvSpPr>
        <p:spPr>
          <a:xfrm>
            <a:off x="5081012" y="1775385"/>
            <a:ext cx="781878" cy="16102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46772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962" y="1680332"/>
            <a:ext cx="2143125" cy="2143125"/>
          </a:xfrm>
          <a:prstGeom prst="rect">
            <a:avLst/>
          </a:prstGeom>
        </p:spPr>
      </p:pic>
      <p:sp>
        <p:nvSpPr>
          <p:cNvPr id="4" name="Rectángulo 3"/>
          <p:cNvSpPr/>
          <p:nvPr/>
        </p:nvSpPr>
        <p:spPr>
          <a:xfrm>
            <a:off x="450891" y="788397"/>
            <a:ext cx="10508342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s-ES" sz="2800" kern="10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Servicio Nacional de Cardiopatía y Embarazo.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es-ES" sz="2800" kern="1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es-ES" sz="3200" dirty="0"/>
          </a:p>
        </p:txBody>
      </p:sp>
      <p:grpSp>
        <p:nvGrpSpPr>
          <p:cNvPr id="9" name="7 Grupo"/>
          <p:cNvGrpSpPr/>
          <p:nvPr/>
        </p:nvGrpSpPr>
        <p:grpSpPr>
          <a:xfrm>
            <a:off x="10230677" y="486328"/>
            <a:ext cx="954593" cy="1089335"/>
            <a:chOff x="10819361" y="87060"/>
            <a:chExt cx="1127878" cy="1361781"/>
          </a:xfrm>
        </p:grpSpPr>
        <p:pic>
          <p:nvPicPr>
            <p:cNvPr id="10" name="Imagen 4"/>
            <p:cNvPicPr/>
            <p:nvPr/>
          </p:nvPicPr>
          <p:blipFill>
            <a:blip r:embed="rId3" cstate="print"/>
            <a:srcRect/>
            <a:stretch/>
          </p:blipFill>
          <p:spPr>
            <a:xfrm>
              <a:off x="10819361" y="87060"/>
              <a:ext cx="1127878" cy="1020299"/>
            </a:xfrm>
            <a:prstGeom prst="rect">
              <a:avLst/>
            </a:prstGeom>
            <a:ln>
              <a:noFill/>
            </a:ln>
          </p:spPr>
        </p:pic>
        <p:sp>
          <p:nvSpPr>
            <p:cNvPr id="11" name="CuadroTexto 10"/>
            <p:cNvSpPr txBox="1"/>
            <p:nvPr/>
          </p:nvSpPr>
          <p:spPr>
            <a:xfrm>
              <a:off x="10983190" y="1079509"/>
              <a:ext cx="80021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SNCE</a:t>
              </a:r>
              <a:endPara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" name="Rectángulo 2"/>
          <p:cNvSpPr/>
          <p:nvPr/>
        </p:nvSpPr>
        <p:spPr>
          <a:xfrm>
            <a:off x="2031691" y="2234947"/>
            <a:ext cx="8971231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 smtClean="0"/>
          </a:p>
          <a:p>
            <a:endParaRPr lang="es-ES" sz="2400" dirty="0"/>
          </a:p>
          <a:p>
            <a:endParaRPr lang="es-ES" sz="2400" dirty="0" smtClean="0"/>
          </a:p>
          <a:p>
            <a:endParaRPr lang="es-ES" sz="2400" dirty="0" smtClean="0"/>
          </a:p>
          <a:p>
            <a:r>
              <a:rPr lang="es-MX" sz="2400" dirty="0" smtClean="0">
                <a:cs typeface="Times New Roman" pitchFamily="18" charset="0"/>
              </a:rPr>
              <a:t>Entre </a:t>
            </a:r>
            <a:r>
              <a:rPr lang="es-MX" sz="2400" dirty="0">
                <a:cs typeface="Times New Roman" pitchFamily="18" charset="0"/>
              </a:rPr>
              <a:t>las interrogantes a responder y que hacen peligroso el uso de estas heparinas durante el embarazo se encuentran:</a:t>
            </a:r>
          </a:p>
          <a:p>
            <a:pPr marL="457200" indent="-457200">
              <a:buFont typeface="+mj-lt"/>
              <a:buAutoNum type="arabicPeriod"/>
            </a:pPr>
            <a:r>
              <a:rPr lang="es-MX" sz="2400" dirty="0">
                <a:cs typeface="Times New Roman" pitchFamily="18" charset="0"/>
              </a:rPr>
              <a:t>¿Cuáles son los valores óptimos de anti-</a:t>
            </a:r>
            <a:r>
              <a:rPr lang="es-MX" sz="2400" dirty="0" err="1">
                <a:cs typeface="Times New Roman" pitchFamily="18" charset="0"/>
              </a:rPr>
              <a:t>Xa</a:t>
            </a:r>
            <a:r>
              <a:rPr lang="es-MX" sz="2400" dirty="0">
                <a:cs typeface="Times New Roman" pitchFamily="18" charset="0"/>
              </a:rPr>
              <a:t> en una embarazada?</a:t>
            </a:r>
          </a:p>
          <a:p>
            <a:pPr marL="457200" indent="-457200">
              <a:buFont typeface="+mj-lt"/>
              <a:buAutoNum type="arabicPeriod"/>
            </a:pPr>
            <a:r>
              <a:rPr lang="es-MX" sz="2400" dirty="0">
                <a:cs typeface="Times New Roman" pitchFamily="18" charset="0"/>
              </a:rPr>
              <a:t>La importancia de concentraciones pico frente a las previas a las </a:t>
            </a:r>
            <a:r>
              <a:rPr lang="es-MX" sz="2400" dirty="0" smtClean="0">
                <a:cs typeface="Times New Roman" pitchFamily="18" charset="0"/>
              </a:rPr>
              <a:t>dosis.</a:t>
            </a:r>
            <a:endParaRPr lang="es-MX" sz="2400" dirty="0">
              <a:cs typeface="Times New Roman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s-MX" sz="2400" dirty="0">
                <a:cs typeface="Times New Roman" pitchFamily="18" charset="0"/>
              </a:rPr>
              <a:t>Cuáles son los mejores intervalos para el control de las concentraciones de anti-</a:t>
            </a:r>
            <a:r>
              <a:rPr lang="es-MX" sz="2400" dirty="0" err="1">
                <a:cs typeface="Times New Roman" pitchFamily="18" charset="0"/>
              </a:rPr>
              <a:t>Xa</a:t>
            </a:r>
            <a:r>
              <a:rPr lang="es-MX" sz="2400" dirty="0">
                <a:cs typeface="Times New Roman" pitchFamily="18" charset="0"/>
              </a:rPr>
              <a:t>.</a:t>
            </a:r>
            <a:endParaRPr lang="es-ES" sz="2400" dirty="0">
              <a:cs typeface="Times New Roman" pitchFamily="18" charset="0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3246465" y="2336397"/>
            <a:ext cx="723600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/>
              <a:t>Hay aspectos no resueltos sobre el uso de HBMP en mujeres embarazadas con prótesis mecánicas.</a:t>
            </a:r>
          </a:p>
        </p:txBody>
      </p:sp>
    </p:spTree>
    <p:extLst>
      <p:ext uri="{BB962C8B-B14F-4D97-AF65-F5344CB8AC3E}">
        <p14:creationId xmlns:p14="http://schemas.microsoft.com/office/powerpoint/2010/main" val="1192969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n 1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143" b="62066"/>
          <a:stretch/>
        </p:blipFill>
        <p:spPr>
          <a:xfrm>
            <a:off x="755374" y="1560090"/>
            <a:ext cx="4545496" cy="2040835"/>
          </a:xfrm>
          <a:prstGeom prst="rect">
            <a:avLst/>
          </a:prstGeom>
        </p:spPr>
      </p:pic>
      <p:grpSp>
        <p:nvGrpSpPr>
          <p:cNvPr id="9" name="7 Grupo"/>
          <p:cNvGrpSpPr/>
          <p:nvPr/>
        </p:nvGrpSpPr>
        <p:grpSpPr>
          <a:xfrm>
            <a:off x="10230677" y="486328"/>
            <a:ext cx="954593" cy="1089335"/>
            <a:chOff x="10819361" y="87060"/>
            <a:chExt cx="1127878" cy="1361781"/>
          </a:xfrm>
        </p:grpSpPr>
        <p:pic>
          <p:nvPicPr>
            <p:cNvPr id="10" name="Imagen 4"/>
            <p:cNvPicPr/>
            <p:nvPr/>
          </p:nvPicPr>
          <p:blipFill>
            <a:blip r:embed="rId3" cstate="print"/>
            <a:srcRect/>
            <a:stretch/>
          </p:blipFill>
          <p:spPr>
            <a:xfrm>
              <a:off x="10819361" y="87060"/>
              <a:ext cx="1127878" cy="1020299"/>
            </a:xfrm>
            <a:prstGeom prst="rect">
              <a:avLst/>
            </a:prstGeom>
            <a:ln>
              <a:noFill/>
            </a:ln>
          </p:spPr>
        </p:pic>
        <p:sp>
          <p:nvSpPr>
            <p:cNvPr id="11" name="CuadroTexto 10"/>
            <p:cNvSpPr txBox="1"/>
            <p:nvPr/>
          </p:nvSpPr>
          <p:spPr>
            <a:xfrm>
              <a:off x="10983190" y="1079509"/>
              <a:ext cx="80021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SNCE</a:t>
              </a:r>
              <a:endPara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4" name="TextShape 1"/>
          <p:cNvSpPr txBox="1"/>
          <p:nvPr/>
        </p:nvSpPr>
        <p:spPr>
          <a:xfrm>
            <a:off x="5997532" y="5563262"/>
            <a:ext cx="6043847" cy="1188720"/>
          </a:xfrm>
          <a:prstGeom prst="rect">
            <a:avLst/>
          </a:prstGeom>
          <a:noFill/>
          <a:ln>
            <a:noFill/>
          </a:ln>
        </p:spPr>
        <p:txBody>
          <a:bodyPr lIns="36000" tIns="46800" rIns="36000" bIns="46800" anchor="b" anchorCtr="1"/>
          <a:lstStyle/>
          <a:p>
            <a:r>
              <a:rPr lang="en-US" sz="1100" b="0" strike="noStrike" spc="-1" dirty="0">
                <a:solidFill>
                  <a:srgbClr val="000000"/>
                </a:solidFill>
                <a:latin typeface="Arial"/>
              </a:rPr>
              <a:t>Iris M. van Hagen. Circulation. Pregnancy in Women With a Mechanical Heart Valve, Volume: 132, Issue: 2, Pages: 132-142, DOI: (10.1161/CIRCULATIONAHA.115.015242) 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5967498" y="1652245"/>
            <a:ext cx="6103913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/>
              <a:t>212 gestantes con prótesis mecánica.</a:t>
            </a:r>
          </a:p>
          <a:p>
            <a:r>
              <a:rPr lang="es-ES" sz="2400" dirty="0" smtClean="0"/>
              <a:t>10 casos de trombosis protésica </a:t>
            </a:r>
          </a:p>
          <a:p>
            <a:r>
              <a:rPr lang="es-ES" sz="2400" dirty="0" smtClean="0"/>
              <a:t>(</a:t>
            </a:r>
            <a:r>
              <a:rPr lang="es-ES" sz="2400" b="1" u="sng" dirty="0" smtClean="0"/>
              <a:t>todos en uso de HBPM)</a:t>
            </a:r>
          </a:p>
          <a:p>
            <a:r>
              <a:rPr lang="es-ES" sz="2000" dirty="0" smtClean="0"/>
              <a:t>6 pacientes de </a:t>
            </a:r>
            <a:r>
              <a:rPr lang="es-ES" sz="2000" dirty="0" err="1" smtClean="0"/>
              <a:t>Africa</a:t>
            </a:r>
            <a:r>
              <a:rPr lang="es-ES" sz="2000" dirty="0" smtClean="0"/>
              <a:t> sin seguimiento con factor anti </a:t>
            </a:r>
            <a:r>
              <a:rPr lang="es-ES" sz="2000" dirty="0" err="1" smtClean="0"/>
              <a:t>Xa</a:t>
            </a:r>
            <a:endParaRPr lang="es-ES" sz="2000" dirty="0" smtClean="0"/>
          </a:p>
          <a:p>
            <a:r>
              <a:rPr lang="es-ES" sz="2000" dirty="0" smtClean="0"/>
              <a:t>4 pacientes en Europa con seguimiento de factor anti </a:t>
            </a:r>
            <a:r>
              <a:rPr lang="es-ES" sz="2000" dirty="0" err="1" smtClean="0"/>
              <a:t>Xa</a:t>
            </a:r>
            <a:r>
              <a:rPr lang="es-ES" sz="2000" dirty="0" smtClean="0"/>
              <a:t> y valores en rango terapéutico.</a:t>
            </a:r>
            <a:endParaRPr lang="es-ES" sz="2000" dirty="0"/>
          </a:p>
          <a:p>
            <a:endParaRPr lang="es-ES" sz="2400" b="1" dirty="0" smtClean="0"/>
          </a:p>
          <a:p>
            <a:endParaRPr lang="es-ES" sz="2400" b="1" dirty="0" smtClean="0"/>
          </a:p>
          <a:p>
            <a:endParaRPr lang="es-ES" dirty="0"/>
          </a:p>
        </p:txBody>
      </p:sp>
      <p:sp>
        <p:nvSpPr>
          <p:cNvPr id="2" name="Rectángulo 1"/>
          <p:cNvSpPr/>
          <p:nvPr/>
        </p:nvSpPr>
        <p:spPr>
          <a:xfrm>
            <a:off x="1046922" y="4157328"/>
            <a:ext cx="999968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b="1" dirty="0"/>
              <a:t>El uso de AVK durante todo el embarazo (con estricto control del INR) es la estrategia más segura para prevenir la trombosis protésica</a:t>
            </a:r>
            <a:r>
              <a:rPr lang="es-ES" sz="2400" b="1" dirty="0" smtClean="0"/>
              <a:t>.</a:t>
            </a:r>
          </a:p>
          <a:p>
            <a:endParaRPr lang="es-ES" sz="2400" b="1" dirty="0"/>
          </a:p>
          <a:p>
            <a:r>
              <a:rPr lang="es-ES" sz="2400" b="1" dirty="0" smtClean="0"/>
              <a:t>Los </a:t>
            </a:r>
            <a:r>
              <a:rPr lang="es-ES" sz="2400" b="1" dirty="0"/>
              <a:t>esquemas de anticoagulación con heparina de bajo peso molecular tienen alto riesgo de trombosis protésica, mismo con seguimiento óptimo.</a:t>
            </a:r>
          </a:p>
          <a:p>
            <a:endParaRPr lang="es-ES" sz="2400" b="1" dirty="0"/>
          </a:p>
        </p:txBody>
      </p:sp>
      <p:sp>
        <p:nvSpPr>
          <p:cNvPr id="3" name="Flecha derecha 2"/>
          <p:cNvSpPr/>
          <p:nvPr/>
        </p:nvSpPr>
        <p:spPr>
          <a:xfrm>
            <a:off x="5081012" y="1775385"/>
            <a:ext cx="781878" cy="16102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02751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199631" y="941709"/>
            <a:ext cx="1050834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s-ES" sz="2800" kern="1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Servicio Nacional de Cardiopatía y Embarazo.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es-ES" sz="3200" dirty="0">
              <a:solidFill>
                <a:srgbClr val="0070C0"/>
              </a:solidFill>
            </a:endParaRPr>
          </a:p>
        </p:txBody>
      </p:sp>
      <p:grpSp>
        <p:nvGrpSpPr>
          <p:cNvPr id="9" name="7 Grupo"/>
          <p:cNvGrpSpPr/>
          <p:nvPr/>
        </p:nvGrpSpPr>
        <p:grpSpPr>
          <a:xfrm>
            <a:off x="10230677" y="486328"/>
            <a:ext cx="954593" cy="1089335"/>
            <a:chOff x="10819361" y="87060"/>
            <a:chExt cx="1127878" cy="1361781"/>
          </a:xfrm>
        </p:grpSpPr>
        <p:pic>
          <p:nvPicPr>
            <p:cNvPr id="10" name="Imagen 4"/>
            <p:cNvPicPr/>
            <p:nvPr/>
          </p:nvPicPr>
          <p:blipFill>
            <a:blip r:embed="rId2" cstate="print"/>
            <a:srcRect/>
            <a:stretch/>
          </p:blipFill>
          <p:spPr>
            <a:xfrm>
              <a:off x="10819361" y="87060"/>
              <a:ext cx="1127878" cy="1020299"/>
            </a:xfrm>
            <a:prstGeom prst="rect">
              <a:avLst/>
            </a:prstGeom>
            <a:ln>
              <a:noFill/>
            </a:ln>
          </p:spPr>
        </p:pic>
        <p:sp>
          <p:nvSpPr>
            <p:cNvPr id="11" name="CuadroTexto 10"/>
            <p:cNvSpPr txBox="1"/>
            <p:nvPr/>
          </p:nvSpPr>
          <p:spPr>
            <a:xfrm>
              <a:off x="10983190" y="1079509"/>
              <a:ext cx="80021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SNCE</a:t>
              </a:r>
              <a:endPara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5" name="7 CuadroTexto"/>
          <p:cNvSpPr txBox="1"/>
          <p:nvPr/>
        </p:nvSpPr>
        <p:spPr>
          <a:xfrm>
            <a:off x="1460818" y="2920671"/>
            <a:ext cx="9247155" cy="3046988"/>
          </a:xfrm>
          <a:prstGeom prst="rect">
            <a:avLst/>
          </a:prstGeom>
          <a:solidFill>
            <a:schemeClr val="accent1">
              <a:lumMod val="40000"/>
              <a:lumOff val="60000"/>
              <a:alpha val="84000"/>
            </a:schemeClr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s-ES" sz="2400" dirty="0" smtClean="0">
                <a:cs typeface="Arial" pitchFamily="34" charset="0"/>
              </a:rPr>
              <a:t>El riesgo de embriopatía cumarínica se estima entre el 0,6 y 10% de los casos.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s-ES" sz="2400" dirty="0" smtClean="0">
                <a:cs typeface="Arial" pitchFamily="34" charset="0"/>
              </a:rPr>
              <a:t>Está en dependencia del trimestre del embarazo en que sea utilizado.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s-ES" sz="2400" dirty="0" smtClean="0">
                <a:cs typeface="Arial" pitchFamily="34" charset="0"/>
              </a:rPr>
              <a:t>Está en dependencia de la dosis utilizada, se reduce cuando se usan dosis de warfarina &lt; 5mg diarios,</a:t>
            </a:r>
            <a:r>
              <a:rPr lang="pt-BR" sz="2400" dirty="0" smtClean="0">
                <a:cs typeface="Arial" pitchFamily="34" charset="0"/>
              </a:rPr>
              <a:t> </a:t>
            </a:r>
            <a:r>
              <a:rPr lang="pt-BR" sz="2400" dirty="0" err="1">
                <a:cs typeface="Arial" pitchFamily="34" charset="0"/>
              </a:rPr>
              <a:t>fenprocoumona</a:t>
            </a:r>
            <a:r>
              <a:rPr lang="pt-BR" sz="2400" dirty="0">
                <a:cs typeface="Arial" pitchFamily="34" charset="0"/>
              </a:rPr>
              <a:t> &lt; 3 mg </a:t>
            </a:r>
            <a:r>
              <a:rPr lang="pt-BR" sz="2400" dirty="0" smtClean="0">
                <a:cs typeface="Arial" pitchFamily="34" charset="0"/>
              </a:rPr>
              <a:t> y </a:t>
            </a:r>
            <a:r>
              <a:rPr lang="pt-BR" sz="2400" dirty="0" err="1">
                <a:cs typeface="Arial" pitchFamily="34" charset="0"/>
              </a:rPr>
              <a:t>acenocoumarol</a:t>
            </a:r>
            <a:r>
              <a:rPr lang="pt-BR" sz="2400" dirty="0">
                <a:cs typeface="Arial" pitchFamily="34" charset="0"/>
              </a:rPr>
              <a:t> &lt; 2 mg </a:t>
            </a:r>
            <a:r>
              <a:rPr lang="pt-BR" sz="2400" dirty="0" smtClean="0">
                <a:cs typeface="Arial" pitchFamily="34" charset="0"/>
              </a:rPr>
              <a:t>diários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pt-BR" sz="2400" dirty="0" smtClean="0">
                <a:cs typeface="Arial" pitchFamily="34" charset="0"/>
              </a:rPr>
              <a:t>El </a:t>
            </a:r>
            <a:r>
              <a:rPr lang="pt-BR" sz="2400" dirty="0" err="1" smtClean="0">
                <a:cs typeface="Arial" pitchFamily="34" charset="0"/>
              </a:rPr>
              <a:t>seguimiento</a:t>
            </a:r>
            <a:r>
              <a:rPr lang="pt-BR" sz="2400" dirty="0" smtClean="0">
                <a:cs typeface="Arial" pitchFamily="34" charset="0"/>
              </a:rPr>
              <a:t> de </a:t>
            </a:r>
            <a:r>
              <a:rPr lang="pt-BR" sz="2400" dirty="0" err="1" smtClean="0">
                <a:cs typeface="Arial" pitchFamily="34" charset="0"/>
              </a:rPr>
              <a:t>la</a:t>
            </a:r>
            <a:r>
              <a:rPr lang="pt-BR" sz="2400" dirty="0" smtClean="0">
                <a:cs typeface="Arial" pitchFamily="34" charset="0"/>
              </a:rPr>
              <a:t> anticoagulación se realiza </a:t>
            </a:r>
            <a:r>
              <a:rPr lang="pt-BR" sz="2400" dirty="0" err="1" smtClean="0">
                <a:cs typeface="Arial" pitchFamily="34" charset="0"/>
              </a:rPr>
              <a:t>con</a:t>
            </a:r>
            <a:r>
              <a:rPr lang="pt-BR" sz="2400" dirty="0" smtClean="0">
                <a:cs typeface="Arial" pitchFamily="34" charset="0"/>
              </a:rPr>
              <a:t> </a:t>
            </a:r>
            <a:r>
              <a:rPr lang="pt-BR" sz="2400" dirty="0" err="1" smtClean="0">
                <a:cs typeface="Arial" pitchFamily="34" charset="0"/>
              </a:rPr>
              <a:t>los</a:t>
            </a:r>
            <a:r>
              <a:rPr lang="pt-BR" sz="2400" dirty="0" smtClean="0">
                <a:cs typeface="Arial" pitchFamily="34" charset="0"/>
              </a:rPr>
              <a:t> valores </a:t>
            </a:r>
            <a:r>
              <a:rPr lang="pt-BR" sz="2400" dirty="0" err="1" smtClean="0">
                <a:cs typeface="Arial" pitchFamily="34" charset="0"/>
              </a:rPr>
              <a:t>del</a:t>
            </a:r>
            <a:r>
              <a:rPr lang="pt-BR" sz="2400" dirty="0" smtClean="0">
                <a:cs typeface="Arial" pitchFamily="34" charset="0"/>
              </a:rPr>
              <a:t> INR, </a:t>
            </a:r>
            <a:r>
              <a:rPr lang="pt-BR" sz="2400" dirty="0" err="1" smtClean="0">
                <a:cs typeface="Arial" pitchFamily="34" charset="0"/>
              </a:rPr>
              <a:t>en</a:t>
            </a:r>
            <a:r>
              <a:rPr lang="pt-BR" sz="2400" dirty="0" smtClean="0">
                <a:cs typeface="Arial" pitchFamily="34" charset="0"/>
              </a:rPr>
              <a:t> </a:t>
            </a:r>
            <a:r>
              <a:rPr lang="pt-BR" sz="2400" dirty="0" err="1" smtClean="0">
                <a:cs typeface="Arial" pitchFamily="34" charset="0"/>
              </a:rPr>
              <a:t>dependencia</a:t>
            </a:r>
            <a:r>
              <a:rPr lang="pt-BR" sz="2400" dirty="0" smtClean="0">
                <a:cs typeface="Arial" pitchFamily="34" charset="0"/>
              </a:rPr>
              <a:t> </a:t>
            </a:r>
            <a:r>
              <a:rPr lang="pt-BR" sz="2400" dirty="0" err="1" smtClean="0">
                <a:cs typeface="Arial" pitchFamily="34" charset="0"/>
              </a:rPr>
              <a:t>del</a:t>
            </a:r>
            <a:r>
              <a:rPr lang="pt-BR" sz="2400" dirty="0" smtClean="0">
                <a:cs typeface="Arial" pitchFamily="34" charset="0"/>
              </a:rPr>
              <a:t> tipo de </a:t>
            </a:r>
            <a:r>
              <a:rPr lang="pt-BR" sz="2400" dirty="0" err="1" smtClean="0">
                <a:cs typeface="Arial" pitchFamily="34" charset="0"/>
              </a:rPr>
              <a:t>prótesis</a:t>
            </a:r>
            <a:r>
              <a:rPr lang="pt-BR" sz="2400" dirty="0" smtClean="0">
                <a:cs typeface="Arial" pitchFamily="34" charset="0"/>
              </a:rPr>
              <a:t> y de </a:t>
            </a:r>
            <a:r>
              <a:rPr lang="pt-BR" sz="2400" dirty="0" err="1" smtClean="0">
                <a:cs typeface="Arial" pitchFamily="34" charset="0"/>
              </a:rPr>
              <a:t>la</a:t>
            </a:r>
            <a:r>
              <a:rPr lang="pt-BR" sz="2400" dirty="0" smtClean="0">
                <a:cs typeface="Arial" pitchFamily="34" charset="0"/>
              </a:rPr>
              <a:t> </a:t>
            </a:r>
            <a:r>
              <a:rPr lang="pt-BR" sz="2400" dirty="0" err="1" smtClean="0">
                <a:cs typeface="Arial" pitchFamily="34" charset="0"/>
              </a:rPr>
              <a:t>posición</a:t>
            </a:r>
            <a:r>
              <a:rPr lang="pt-BR" sz="2400" dirty="0" smtClean="0">
                <a:cs typeface="Arial" pitchFamily="34" charset="0"/>
              </a:rPr>
              <a:t> de </a:t>
            </a:r>
            <a:r>
              <a:rPr lang="pt-BR" sz="2400" dirty="0" err="1" smtClean="0">
                <a:cs typeface="Arial" pitchFamily="34" charset="0"/>
              </a:rPr>
              <a:t>la</a:t>
            </a:r>
            <a:r>
              <a:rPr lang="pt-BR" sz="2400" dirty="0" smtClean="0">
                <a:cs typeface="Arial" pitchFamily="34" charset="0"/>
              </a:rPr>
              <a:t> </a:t>
            </a:r>
            <a:r>
              <a:rPr lang="pt-BR" sz="2400" dirty="0" err="1" smtClean="0">
                <a:cs typeface="Arial" pitchFamily="34" charset="0"/>
              </a:rPr>
              <a:t>misma</a:t>
            </a:r>
            <a:r>
              <a:rPr lang="pt-BR" sz="2400" dirty="0" smtClean="0">
                <a:cs typeface="Times New Roman" pitchFamily="18" charset="0"/>
              </a:rPr>
              <a:t>.</a:t>
            </a:r>
            <a:r>
              <a:rPr lang="es-ES" sz="2400" dirty="0" smtClean="0">
                <a:cs typeface="Times New Roman" pitchFamily="18" charset="0"/>
              </a:rPr>
              <a:t> </a:t>
            </a:r>
            <a:endParaRPr lang="es-ES" sz="2400" dirty="0">
              <a:cs typeface="Times New Roman" pitchFamily="18" charset="0"/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3519981" y="2151143"/>
            <a:ext cx="44514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800" kern="10" dirty="0" smtClean="0">
                <a:cs typeface="Arial" panose="020B0604020202020204" pitchFamily="34" charset="0"/>
              </a:rPr>
              <a:t>Antagonistas de la vitamina K</a:t>
            </a: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3937179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199631" y="941709"/>
            <a:ext cx="1050834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s-ES" sz="2800" kern="1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Servicio Nacional de Cardiopatía y Embarazo.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es-ES" sz="3200" dirty="0">
              <a:solidFill>
                <a:srgbClr val="0070C0"/>
              </a:solidFill>
            </a:endParaRPr>
          </a:p>
        </p:txBody>
      </p:sp>
      <p:grpSp>
        <p:nvGrpSpPr>
          <p:cNvPr id="9" name="7 Grupo"/>
          <p:cNvGrpSpPr/>
          <p:nvPr/>
        </p:nvGrpSpPr>
        <p:grpSpPr>
          <a:xfrm>
            <a:off x="10230677" y="486328"/>
            <a:ext cx="954593" cy="1089335"/>
            <a:chOff x="10819361" y="87060"/>
            <a:chExt cx="1127878" cy="1361781"/>
          </a:xfrm>
        </p:grpSpPr>
        <p:pic>
          <p:nvPicPr>
            <p:cNvPr id="10" name="Imagen 4"/>
            <p:cNvPicPr/>
            <p:nvPr/>
          </p:nvPicPr>
          <p:blipFill>
            <a:blip r:embed="rId2" cstate="print"/>
            <a:srcRect/>
            <a:stretch/>
          </p:blipFill>
          <p:spPr>
            <a:xfrm>
              <a:off x="10819361" y="87060"/>
              <a:ext cx="1127878" cy="1020299"/>
            </a:xfrm>
            <a:prstGeom prst="rect">
              <a:avLst/>
            </a:prstGeom>
            <a:ln>
              <a:noFill/>
            </a:ln>
          </p:spPr>
        </p:pic>
        <p:sp>
          <p:nvSpPr>
            <p:cNvPr id="11" name="CuadroTexto 10"/>
            <p:cNvSpPr txBox="1"/>
            <p:nvPr/>
          </p:nvSpPr>
          <p:spPr>
            <a:xfrm>
              <a:off x="10983190" y="1079509"/>
              <a:ext cx="80021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SNCE</a:t>
              </a:r>
              <a:endPara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" name="Rectángulo 1"/>
          <p:cNvSpPr/>
          <p:nvPr/>
        </p:nvSpPr>
        <p:spPr>
          <a:xfrm>
            <a:off x="2833999" y="1695762"/>
            <a:ext cx="614661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800" kern="10" dirty="0">
                <a:cs typeface="Arial" panose="020B0604020202020204" pitchFamily="34" charset="0"/>
              </a:rPr>
              <a:t>Esquema de anticoagulación combinado</a:t>
            </a:r>
            <a:r>
              <a:rPr lang="es-ES" sz="2800" kern="10" dirty="0" smtClean="0">
                <a:cs typeface="Arial" panose="020B0604020202020204" pitchFamily="34" charset="0"/>
              </a:rPr>
              <a:t>.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1133868" y="2369557"/>
            <a:ext cx="9912743" cy="3785652"/>
          </a:xfrm>
          <a:prstGeom prst="rect">
            <a:avLst/>
          </a:prstGeom>
          <a:solidFill>
            <a:schemeClr val="accent1">
              <a:lumMod val="40000"/>
              <a:lumOff val="60000"/>
              <a:alpha val="84000"/>
            </a:schemeClr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s-ES" sz="2400" dirty="0" smtClean="0">
                <a:cs typeface="Arial" pitchFamily="34" charset="0"/>
              </a:rPr>
              <a:t>Mantener tratamiento con ACO hasta la semana 6 de gestación.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s-ES" sz="2400" dirty="0" smtClean="0">
                <a:cs typeface="Arial" pitchFamily="34" charset="0"/>
              </a:rPr>
              <a:t>Sustituir ACO por HBPM* o HNF desde la semana 6 hasta la semana 12 del embarazo.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s-ES" sz="2400" dirty="0" smtClean="0">
                <a:cs typeface="Arial" pitchFamily="34" charset="0"/>
              </a:rPr>
              <a:t>Comenzar nuevamente tratamiento con ACO a la semana 12 y mantenerlo hasta la semana 36.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s-ES" sz="2400" dirty="0" smtClean="0">
                <a:cs typeface="Arial" pitchFamily="34" charset="0"/>
              </a:rPr>
              <a:t>Suspender ACO a la semana 36 y sustituirlo nuevamente por la HNF hasta 1-2 horas antes del parto.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s-ES" sz="2400" dirty="0" smtClean="0">
                <a:cs typeface="Arial" pitchFamily="34" charset="0"/>
              </a:rPr>
              <a:t>Recomenzar HNF 1-2 horas después del parto y el ACO 24 a 48 horas después del parto.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s-ES" sz="2400" dirty="0" smtClean="0">
                <a:cs typeface="Arial" pitchFamily="34" charset="0"/>
              </a:rPr>
              <a:t>Mantener la HNF junto con el ACO hasta obtener INR adecuado.</a:t>
            </a:r>
            <a:endParaRPr lang="es-ES" sz="2400" dirty="0">
              <a:cs typeface="Arial" pitchFamily="34" charset="0"/>
            </a:endParaRPr>
          </a:p>
        </p:txBody>
      </p:sp>
      <p:sp>
        <p:nvSpPr>
          <p:cNvPr id="12" name="9 CuadroTexto"/>
          <p:cNvSpPr txBox="1"/>
          <p:nvPr/>
        </p:nvSpPr>
        <p:spPr>
          <a:xfrm>
            <a:off x="6048965" y="6312402"/>
            <a:ext cx="56236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U" dirty="0"/>
              <a:t>*</a:t>
            </a:r>
            <a:r>
              <a:rPr lang="es-CU" dirty="0" smtClean="0"/>
              <a:t> </a:t>
            </a:r>
            <a:r>
              <a:rPr lang="es-CU" dirty="0" smtClean="0">
                <a:latin typeface="Arial" pitchFamily="34" charset="0"/>
                <a:cs typeface="Arial" pitchFamily="34" charset="0"/>
              </a:rPr>
              <a:t>Solo si se puedemonitorizar los valores de anti-Xa.</a:t>
            </a:r>
            <a:endParaRPr lang="es-E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2309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199631" y="651109"/>
            <a:ext cx="1050834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s-ES" sz="2800" kern="1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Servicio Nacional de Cardiopatía y Embarazo.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es-ES" sz="3200" dirty="0">
              <a:solidFill>
                <a:srgbClr val="0070C0"/>
              </a:solidFill>
            </a:endParaRPr>
          </a:p>
        </p:txBody>
      </p:sp>
      <p:grpSp>
        <p:nvGrpSpPr>
          <p:cNvPr id="9" name="7 Grupo"/>
          <p:cNvGrpSpPr/>
          <p:nvPr/>
        </p:nvGrpSpPr>
        <p:grpSpPr>
          <a:xfrm>
            <a:off x="10230676" y="387963"/>
            <a:ext cx="954593" cy="1089335"/>
            <a:chOff x="10819361" y="87060"/>
            <a:chExt cx="1127878" cy="1361781"/>
          </a:xfrm>
        </p:grpSpPr>
        <p:pic>
          <p:nvPicPr>
            <p:cNvPr id="10" name="Imagen 4"/>
            <p:cNvPicPr/>
            <p:nvPr/>
          </p:nvPicPr>
          <p:blipFill>
            <a:blip r:embed="rId2" cstate="print"/>
            <a:srcRect/>
            <a:stretch/>
          </p:blipFill>
          <p:spPr>
            <a:xfrm>
              <a:off x="10819361" y="87060"/>
              <a:ext cx="1127878" cy="1020299"/>
            </a:xfrm>
            <a:prstGeom prst="rect">
              <a:avLst/>
            </a:prstGeom>
            <a:ln>
              <a:noFill/>
            </a:ln>
          </p:spPr>
        </p:pic>
        <p:sp>
          <p:nvSpPr>
            <p:cNvPr id="11" name="CuadroTexto 10"/>
            <p:cNvSpPr txBox="1"/>
            <p:nvPr/>
          </p:nvSpPr>
          <p:spPr>
            <a:xfrm>
              <a:off x="10983190" y="1079509"/>
              <a:ext cx="80021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SNCE</a:t>
              </a:r>
              <a:endPara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" name="Rectángulo 1"/>
          <p:cNvSpPr/>
          <p:nvPr/>
        </p:nvSpPr>
        <p:spPr>
          <a:xfrm>
            <a:off x="422103" y="1384766"/>
            <a:ext cx="110402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800" kern="10" dirty="0" smtClean="0">
                <a:cs typeface="Arial" panose="020B0604020202020204" pitchFamily="34" charset="0"/>
              </a:rPr>
              <a:t>Resultados del SNCE en el seguimiento de gestantes con prótesis mecánica.</a:t>
            </a:r>
          </a:p>
        </p:txBody>
      </p:sp>
      <p:sp>
        <p:nvSpPr>
          <p:cNvPr id="3" name="Rectángulo 2"/>
          <p:cNvSpPr/>
          <p:nvPr/>
        </p:nvSpPr>
        <p:spPr>
          <a:xfrm>
            <a:off x="1317195" y="2088617"/>
            <a:ext cx="925001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  <a:spcAft>
                <a:spcPts val="0"/>
              </a:spcAft>
            </a:pPr>
            <a:r>
              <a:rPr lang="es-ES" sz="2400" b="1" dirty="0">
                <a:ea typeface="Times New Roman" panose="02020603050405020304" pitchFamily="18" charset="0"/>
              </a:rPr>
              <a:t>Tabla 1. Distribución de las gestantes por </a:t>
            </a:r>
            <a:r>
              <a:rPr lang="es-ES" sz="2400" b="1" dirty="0" smtClean="0">
                <a:ea typeface="Times New Roman" panose="02020603050405020304" pitchFamily="18" charset="0"/>
              </a:rPr>
              <a:t>grupo de edades</a:t>
            </a:r>
            <a:r>
              <a:rPr lang="es-ES" sz="2400" b="1" dirty="0">
                <a:ea typeface="Times New Roman" panose="02020603050405020304" pitchFamily="18" charset="0"/>
              </a:rPr>
              <a:t>. </a:t>
            </a:r>
            <a:endParaRPr lang="es-ES" sz="2400" dirty="0">
              <a:effectLst/>
              <a:ea typeface="Times New Roman" panose="02020603050405020304" pitchFamily="18" charset="0"/>
            </a:endParaRPr>
          </a:p>
        </p:txBody>
      </p:sp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8122430"/>
              </p:ext>
            </p:extLst>
          </p:nvPr>
        </p:nvGraphicFramePr>
        <p:xfrm>
          <a:off x="2199862" y="3104705"/>
          <a:ext cx="6851374" cy="308329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691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766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055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7082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 smtClean="0">
                          <a:effectLst/>
                        </a:rPr>
                        <a:t>Edades  (años</a:t>
                      </a:r>
                      <a:r>
                        <a:rPr lang="es-ES" sz="2000" dirty="0">
                          <a:effectLst/>
                        </a:rPr>
                        <a:t>)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</a:rPr>
                        <a:t>N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</a:rPr>
                        <a:t>%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541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</a:rPr>
                        <a:t>14-20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</a:rPr>
                        <a:t>12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</a:rPr>
                        <a:t>17,6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541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</a:rPr>
                        <a:t>21-30</a:t>
                      </a:r>
                      <a:endParaRPr lang="es-E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</a:rPr>
                        <a:t>28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</a:rPr>
                        <a:t>41,2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541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</a:rPr>
                        <a:t>31-40</a:t>
                      </a:r>
                      <a:endParaRPr lang="es-E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</a:rPr>
                        <a:t>27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</a:rPr>
                        <a:t>39,7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541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</a:rPr>
                        <a:t>&gt;41</a:t>
                      </a:r>
                      <a:endParaRPr lang="es-E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</a:rPr>
                        <a:t>1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</a:rPr>
                        <a:t>1,5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541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</a:rPr>
                        <a:t>Total</a:t>
                      </a:r>
                      <a:endParaRPr lang="es-E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</a:rPr>
                        <a:t>68</a:t>
                      </a:r>
                      <a:endParaRPr lang="es-E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</a:rPr>
                        <a:t>100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5412">
                <a:tc gridSpan="3"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</a:rPr>
                        <a:t>Media 29.2 DE 6.75  Mínimo 14  Máximo 41 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5098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199631" y="651109"/>
            <a:ext cx="1050834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s-ES" sz="2800" kern="1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Servicio Nacional de Cardiopatía y Embarazo.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es-ES" sz="3200" dirty="0">
              <a:solidFill>
                <a:srgbClr val="0070C0"/>
              </a:solidFill>
            </a:endParaRPr>
          </a:p>
        </p:txBody>
      </p:sp>
      <p:grpSp>
        <p:nvGrpSpPr>
          <p:cNvPr id="9" name="7 Grupo"/>
          <p:cNvGrpSpPr/>
          <p:nvPr/>
        </p:nvGrpSpPr>
        <p:grpSpPr>
          <a:xfrm>
            <a:off x="10230676" y="387963"/>
            <a:ext cx="954593" cy="1089335"/>
            <a:chOff x="10819361" y="87060"/>
            <a:chExt cx="1127878" cy="1361781"/>
          </a:xfrm>
        </p:grpSpPr>
        <p:pic>
          <p:nvPicPr>
            <p:cNvPr id="10" name="Imagen 4"/>
            <p:cNvPicPr/>
            <p:nvPr/>
          </p:nvPicPr>
          <p:blipFill>
            <a:blip r:embed="rId2" cstate="print"/>
            <a:srcRect/>
            <a:stretch/>
          </p:blipFill>
          <p:spPr>
            <a:xfrm>
              <a:off x="10819361" y="87060"/>
              <a:ext cx="1127878" cy="1020299"/>
            </a:xfrm>
            <a:prstGeom prst="rect">
              <a:avLst/>
            </a:prstGeom>
            <a:ln>
              <a:noFill/>
            </a:ln>
          </p:spPr>
        </p:pic>
        <p:sp>
          <p:nvSpPr>
            <p:cNvPr id="11" name="CuadroTexto 10"/>
            <p:cNvSpPr txBox="1"/>
            <p:nvPr/>
          </p:nvSpPr>
          <p:spPr>
            <a:xfrm>
              <a:off x="10983190" y="1079509"/>
              <a:ext cx="80021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SNCE</a:t>
              </a:r>
              <a:endPara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" name="Rectángulo 2"/>
          <p:cNvSpPr/>
          <p:nvPr/>
        </p:nvSpPr>
        <p:spPr>
          <a:xfrm>
            <a:off x="1317195" y="2088617"/>
            <a:ext cx="925001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s-ES" sz="2400" b="1" dirty="0"/>
              <a:t>Tabla 2. Distribución de gestantes según la posición de la prótesis valvular mecánica</a:t>
            </a:r>
            <a:r>
              <a:rPr lang="es-ES" sz="2400" dirty="0"/>
              <a:t>. </a:t>
            </a:r>
            <a:endParaRPr lang="es-ES" sz="2400" dirty="0">
              <a:effectLst/>
              <a:ea typeface="Times New Roman" panose="02020603050405020304" pitchFamily="18" charset="0"/>
            </a:endParaRPr>
          </a:p>
        </p:txBody>
      </p:sp>
      <p:graphicFrame>
        <p:nvGraphicFramePr>
          <p:cNvPr id="6" name="Tab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0006218"/>
              </p:ext>
            </p:extLst>
          </p:nvPr>
        </p:nvGraphicFramePr>
        <p:xfrm>
          <a:off x="2423750" y="3180638"/>
          <a:ext cx="7036906" cy="306113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6351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008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08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8445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b="1" spc="100" dirty="0">
                          <a:effectLst/>
                        </a:rPr>
                        <a:t>Posición de la de prótesis mecánica</a:t>
                      </a:r>
                      <a:endParaRPr lang="es-ES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b="1" spc="100" dirty="0">
                          <a:effectLst/>
                        </a:rPr>
                        <a:t>n</a:t>
                      </a:r>
                      <a:endParaRPr lang="es-ES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b="1" spc="100" dirty="0">
                          <a:effectLst/>
                        </a:rPr>
                        <a:t>%</a:t>
                      </a:r>
                      <a:endParaRPr lang="es-ES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5335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spc="100" dirty="0">
                          <a:effectLst/>
                        </a:rPr>
                        <a:t>Prótesis Valvular Mitral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spc="100">
                          <a:effectLst/>
                        </a:rPr>
                        <a:t>45</a:t>
                      </a:r>
                      <a:endParaRPr lang="es-E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spc="100">
                          <a:effectLst/>
                        </a:rPr>
                        <a:t>66,1</a:t>
                      </a:r>
                      <a:endParaRPr lang="es-E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5335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spc="100" dirty="0">
                          <a:effectLst/>
                        </a:rPr>
                        <a:t>Prótesis Valvular Aórtica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spc="100" dirty="0">
                          <a:effectLst/>
                        </a:rPr>
                        <a:t>15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spc="100">
                          <a:effectLst/>
                        </a:rPr>
                        <a:t>22</a:t>
                      </a:r>
                      <a:endParaRPr lang="es-E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5335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spc="100">
                          <a:effectLst/>
                        </a:rPr>
                        <a:t>Prótesis Valvular Mitral y Aórtica</a:t>
                      </a:r>
                      <a:endParaRPr lang="es-E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spc="100" dirty="0">
                          <a:effectLst/>
                        </a:rPr>
                        <a:t>5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spc="100">
                          <a:effectLst/>
                        </a:rPr>
                        <a:t>7,3</a:t>
                      </a:r>
                      <a:endParaRPr lang="es-E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5335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spc="100">
                          <a:effectLst/>
                        </a:rPr>
                        <a:t>Prótesis Valvular Pulmonar</a:t>
                      </a:r>
                      <a:endParaRPr lang="es-E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spc="100">
                          <a:effectLst/>
                        </a:rPr>
                        <a:t>3</a:t>
                      </a:r>
                      <a:endParaRPr lang="es-E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spc="100" dirty="0">
                          <a:effectLst/>
                        </a:rPr>
                        <a:t>4,4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5335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spc="100">
                          <a:effectLst/>
                        </a:rPr>
                        <a:t>Total</a:t>
                      </a:r>
                      <a:endParaRPr lang="es-E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spc="100">
                          <a:effectLst/>
                        </a:rPr>
                        <a:t>68</a:t>
                      </a:r>
                      <a:endParaRPr lang="es-E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spc="100" dirty="0">
                          <a:effectLst/>
                        </a:rPr>
                        <a:t>100.0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97538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7 Grupo"/>
          <p:cNvGrpSpPr/>
          <p:nvPr/>
        </p:nvGrpSpPr>
        <p:grpSpPr>
          <a:xfrm>
            <a:off x="10230676" y="387963"/>
            <a:ext cx="954593" cy="1089335"/>
            <a:chOff x="10819361" y="87060"/>
            <a:chExt cx="1127878" cy="1361781"/>
          </a:xfrm>
        </p:grpSpPr>
        <p:pic>
          <p:nvPicPr>
            <p:cNvPr id="10" name="Imagen 4"/>
            <p:cNvPicPr/>
            <p:nvPr/>
          </p:nvPicPr>
          <p:blipFill>
            <a:blip r:embed="rId2" cstate="print"/>
            <a:srcRect/>
            <a:stretch/>
          </p:blipFill>
          <p:spPr>
            <a:xfrm>
              <a:off x="10819361" y="87060"/>
              <a:ext cx="1127878" cy="1020299"/>
            </a:xfrm>
            <a:prstGeom prst="rect">
              <a:avLst/>
            </a:prstGeom>
            <a:ln>
              <a:noFill/>
            </a:ln>
          </p:spPr>
        </p:pic>
        <p:sp>
          <p:nvSpPr>
            <p:cNvPr id="11" name="CuadroTexto 10"/>
            <p:cNvSpPr txBox="1"/>
            <p:nvPr/>
          </p:nvSpPr>
          <p:spPr>
            <a:xfrm>
              <a:off x="10983190" y="1079509"/>
              <a:ext cx="80021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SNCE</a:t>
              </a:r>
              <a:endPara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" name="Rectángulo 2"/>
          <p:cNvSpPr/>
          <p:nvPr/>
        </p:nvSpPr>
        <p:spPr>
          <a:xfrm>
            <a:off x="980659" y="646301"/>
            <a:ext cx="925001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s-ES" sz="2400" b="1" dirty="0"/>
              <a:t>Tabla 3. Distribución de gestantes según la edad gestacional en el momento del primer ingreso</a:t>
            </a:r>
            <a:r>
              <a:rPr lang="es-ES" sz="2400" dirty="0"/>
              <a:t>. </a:t>
            </a:r>
            <a:endParaRPr lang="es-ES" sz="2400" dirty="0">
              <a:effectLst/>
              <a:ea typeface="Times New Roman" panose="02020603050405020304" pitchFamily="18" charset="0"/>
            </a:endParaRPr>
          </a:p>
        </p:txBody>
      </p:sp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8976677"/>
              </p:ext>
            </p:extLst>
          </p:nvPr>
        </p:nvGraphicFramePr>
        <p:xfrm>
          <a:off x="3417302" y="1477298"/>
          <a:ext cx="4588469" cy="526709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908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87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879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162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600" b="1" spc="100" dirty="0">
                          <a:effectLst/>
                        </a:rPr>
                        <a:t>Edad Gestacional (semanas) </a:t>
                      </a:r>
                      <a:endParaRPr lang="es-ES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600" b="1" spc="100" dirty="0">
                          <a:effectLst/>
                        </a:rPr>
                        <a:t>n</a:t>
                      </a:r>
                      <a:endParaRPr lang="es-ES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600" b="1" spc="100" dirty="0">
                          <a:effectLst/>
                        </a:rPr>
                        <a:t>%</a:t>
                      </a:r>
                      <a:endParaRPr lang="es-ES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0814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600" spc="100">
                          <a:effectLst/>
                        </a:rPr>
                        <a:t>5</a:t>
                      </a:r>
                      <a:endParaRPr lang="es-E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600" spc="100" dirty="0">
                          <a:effectLst/>
                        </a:rPr>
                        <a:t>4</a:t>
                      </a:r>
                      <a:endParaRPr lang="es-E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600" spc="100">
                          <a:effectLst/>
                        </a:rPr>
                        <a:t>7,3</a:t>
                      </a:r>
                      <a:endParaRPr lang="es-E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0814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600" spc="100">
                          <a:effectLst/>
                        </a:rPr>
                        <a:t>6</a:t>
                      </a:r>
                      <a:endParaRPr lang="es-E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600" spc="1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23</a:t>
                      </a:r>
                      <a:endParaRPr lang="es-E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600" spc="100" dirty="0">
                          <a:effectLst/>
                        </a:rPr>
                        <a:t>34,5</a:t>
                      </a:r>
                      <a:endParaRPr lang="es-E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0814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600" spc="100">
                          <a:effectLst/>
                        </a:rPr>
                        <a:t>7</a:t>
                      </a:r>
                      <a:endParaRPr lang="es-E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600" spc="100" dirty="0">
                          <a:effectLst/>
                        </a:rPr>
                        <a:t>4</a:t>
                      </a:r>
                      <a:endParaRPr lang="es-E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600" spc="100" dirty="0">
                          <a:effectLst/>
                        </a:rPr>
                        <a:t>7,3</a:t>
                      </a:r>
                      <a:endParaRPr lang="es-E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0814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600" spc="100">
                          <a:effectLst/>
                        </a:rPr>
                        <a:t>8</a:t>
                      </a:r>
                      <a:endParaRPr lang="es-E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600" spc="100" dirty="0">
                          <a:effectLst/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endParaRPr lang="es-E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600" spc="100" dirty="0">
                          <a:effectLst/>
                        </a:rPr>
                        <a:t>7,3</a:t>
                      </a:r>
                      <a:endParaRPr lang="es-E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0814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600" spc="100">
                          <a:effectLst/>
                        </a:rPr>
                        <a:t>9</a:t>
                      </a:r>
                      <a:endParaRPr lang="es-E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600" spc="100">
                          <a:effectLst/>
                        </a:rPr>
                        <a:t>4</a:t>
                      </a:r>
                      <a:endParaRPr lang="es-E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600" spc="100" dirty="0">
                          <a:effectLst/>
                        </a:rPr>
                        <a:t>7,3</a:t>
                      </a:r>
                      <a:endParaRPr lang="es-E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0814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600" spc="100">
                          <a:effectLst/>
                        </a:rPr>
                        <a:t>10</a:t>
                      </a:r>
                      <a:endParaRPr lang="es-E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600" spc="100">
                          <a:effectLst/>
                        </a:rPr>
                        <a:t>5</a:t>
                      </a:r>
                      <a:endParaRPr lang="es-E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600" spc="100" dirty="0">
                          <a:effectLst/>
                        </a:rPr>
                        <a:t>9,1</a:t>
                      </a:r>
                      <a:endParaRPr lang="es-E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0814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600" spc="100">
                          <a:effectLst/>
                        </a:rPr>
                        <a:t>12</a:t>
                      </a:r>
                      <a:endParaRPr lang="es-E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600" spc="100" dirty="0">
                          <a:effectLst/>
                        </a:rPr>
                        <a:t>1</a:t>
                      </a:r>
                      <a:endParaRPr lang="es-E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600" spc="100" dirty="0">
                          <a:effectLst/>
                        </a:rPr>
                        <a:t>1,8</a:t>
                      </a:r>
                      <a:endParaRPr lang="es-E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0814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600" spc="100">
                          <a:effectLst/>
                        </a:rPr>
                        <a:t>13</a:t>
                      </a:r>
                      <a:endParaRPr lang="es-E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600" spc="100" dirty="0">
                          <a:effectLst/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  <a:endParaRPr lang="es-E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600" spc="100" dirty="0">
                          <a:effectLst/>
                        </a:rPr>
                        <a:t>3,6</a:t>
                      </a:r>
                      <a:endParaRPr lang="es-E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0814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600" spc="100">
                          <a:effectLst/>
                        </a:rPr>
                        <a:t>14</a:t>
                      </a:r>
                      <a:endParaRPr lang="es-E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600" spc="100" dirty="0">
                          <a:effectLst/>
                        </a:rPr>
                        <a:t>1</a:t>
                      </a:r>
                      <a:endParaRPr lang="es-E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600" spc="100" dirty="0">
                          <a:effectLst/>
                        </a:rPr>
                        <a:t>1,8</a:t>
                      </a:r>
                      <a:endParaRPr lang="es-E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50814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600" spc="100">
                          <a:effectLst/>
                        </a:rPr>
                        <a:t>15</a:t>
                      </a:r>
                      <a:endParaRPr lang="es-E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600" spc="100">
                          <a:effectLst/>
                        </a:rPr>
                        <a:t>1</a:t>
                      </a:r>
                      <a:endParaRPr lang="es-E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600" spc="100" dirty="0">
                          <a:effectLst/>
                        </a:rPr>
                        <a:t>1,8</a:t>
                      </a:r>
                      <a:endParaRPr lang="es-E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50814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600" spc="100">
                          <a:effectLst/>
                        </a:rPr>
                        <a:t>16</a:t>
                      </a:r>
                      <a:endParaRPr lang="es-E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600" spc="100">
                          <a:effectLst/>
                        </a:rPr>
                        <a:t>1</a:t>
                      </a:r>
                      <a:endParaRPr lang="es-E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600" spc="100" dirty="0">
                          <a:effectLst/>
                        </a:rPr>
                        <a:t>1,8</a:t>
                      </a:r>
                      <a:endParaRPr lang="es-E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50814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600" spc="100">
                          <a:effectLst/>
                        </a:rPr>
                        <a:t>18</a:t>
                      </a:r>
                      <a:endParaRPr lang="es-E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600" spc="100">
                          <a:effectLst/>
                        </a:rPr>
                        <a:t>2</a:t>
                      </a:r>
                      <a:endParaRPr lang="es-E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600" spc="100" dirty="0">
                          <a:effectLst/>
                        </a:rPr>
                        <a:t>3,6</a:t>
                      </a:r>
                      <a:endParaRPr lang="es-E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50814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600" spc="100">
                          <a:effectLst/>
                        </a:rPr>
                        <a:t>19</a:t>
                      </a:r>
                      <a:endParaRPr lang="es-E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600" spc="100">
                          <a:effectLst/>
                        </a:rPr>
                        <a:t>2</a:t>
                      </a:r>
                      <a:endParaRPr lang="es-E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600" spc="100" dirty="0">
                          <a:effectLst/>
                        </a:rPr>
                        <a:t>3,6</a:t>
                      </a:r>
                      <a:endParaRPr lang="es-E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50814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600" spc="100">
                          <a:effectLst/>
                        </a:rPr>
                        <a:t>20</a:t>
                      </a:r>
                      <a:endParaRPr lang="es-E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600" spc="100">
                          <a:effectLst/>
                        </a:rPr>
                        <a:t>2</a:t>
                      </a:r>
                      <a:endParaRPr lang="es-E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600" spc="100" dirty="0">
                          <a:effectLst/>
                        </a:rPr>
                        <a:t>3,6</a:t>
                      </a:r>
                      <a:endParaRPr lang="es-E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50814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600" spc="100">
                          <a:effectLst/>
                        </a:rPr>
                        <a:t>32</a:t>
                      </a:r>
                      <a:endParaRPr lang="es-E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600" spc="100">
                          <a:effectLst/>
                        </a:rPr>
                        <a:t>1</a:t>
                      </a:r>
                      <a:endParaRPr lang="es-E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600" spc="100" dirty="0">
                          <a:effectLst/>
                        </a:rPr>
                        <a:t>1,8</a:t>
                      </a:r>
                      <a:endParaRPr lang="es-E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50814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600" spc="100">
                          <a:effectLst/>
                        </a:rPr>
                        <a:t>36</a:t>
                      </a:r>
                      <a:endParaRPr lang="es-E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600" spc="100">
                          <a:effectLst/>
                        </a:rPr>
                        <a:t>2</a:t>
                      </a:r>
                      <a:endParaRPr lang="es-E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600" spc="100" dirty="0">
                          <a:effectLst/>
                        </a:rPr>
                        <a:t>3,6</a:t>
                      </a:r>
                      <a:endParaRPr lang="es-E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50814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600" spc="100">
                          <a:effectLst/>
                        </a:rPr>
                        <a:t>Total</a:t>
                      </a:r>
                      <a:endParaRPr lang="es-E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600" spc="1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68</a:t>
                      </a:r>
                      <a:endParaRPr lang="es-E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600" spc="100" dirty="0">
                          <a:effectLst/>
                        </a:rPr>
                        <a:t>100</a:t>
                      </a:r>
                      <a:endParaRPr lang="es-E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501627">
                <a:tc gridSpan="3"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600" spc="100" dirty="0">
                          <a:effectLst/>
                        </a:rPr>
                        <a:t>Media 10.9 DE 7.8    Mínimo 5  Máximo 36 </a:t>
                      </a:r>
                      <a:r>
                        <a:rPr lang="es-ES" sz="1600" spc="100" dirty="0" err="1">
                          <a:effectLst/>
                        </a:rPr>
                        <a:t>sem</a:t>
                      </a:r>
                      <a:r>
                        <a:rPr lang="es-ES" sz="1600" spc="100" dirty="0">
                          <a:effectLst/>
                        </a:rPr>
                        <a:t> </a:t>
                      </a:r>
                      <a:endParaRPr lang="es-E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9675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199630" y="832885"/>
            <a:ext cx="1050834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s-ES" sz="2800" kern="1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Servicio Nacional de Cardiopatía y Embarazo.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es-ES" sz="3200" dirty="0">
              <a:solidFill>
                <a:srgbClr val="0070C0"/>
              </a:solidFill>
            </a:endParaRPr>
          </a:p>
        </p:txBody>
      </p:sp>
      <p:grpSp>
        <p:nvGrpSpPr>
          <p:cNvPr id="9" name="7 Grupo"/>
          <p:cNvGrpSpPr/>
          <p:nvPr/>
        </p:nvGrpSpPr>
        <p:grpSpPr>
          <a:xfrm>
            <a:off x="10230676" y="387963"/>
            <a:ext cx="954593" cy="1089335"/>
            <a:chOff x="10819361" y="87060"/>
            <a:chExt cx="1127878" cy="1361781"/>
          </a:xfrm>
        </p:grpSpPr>
        <p:pic>
          <p:nvPicPr>
            <p:cNvPr id="10" name="Imagen 4"/>
            <p:cNvPicPr/>
            <p:nvPr/>
          </p:nvPicPr>
          <p:blipFill>
            <a:blip r:embed="rId2" cstate="print"/>
            <a:srcRect/>
            <a:stretch/>
          </p:blipFill>
          <p:spPr>
            <a:xfrm>
              <a:off x="10819361" y="87060"/>
              <a:ext cx="1127878" cy="1020299"/>
            </a:xfrm>
            <a:prstGeom prst="rect">
              <a:avLst/>
            </a:prstGeom>
            <a:ln>
              <a:noFill/>
            </a:ln>
          </p:spPr>
        </p:pic>
        <p:sp>
          <p:nvSpPr>
            <p:cNvPr id="11" name="CuadroTexto 10"/>
            <p:cNvSpPr txBox="1"/>
            <p:nvPr/>
          </p:nvSpPr>
          <p:spPr>
            <a:xfrm>
              <a:off x="10983190" y="1079509"/>
              <a:ext cx="80021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SNCE</a:t>
              </a:r>
              <a:endPara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" name="Rectángulo 2"/>
          <p:cNvSpPr/>
          <p:nvPr/>
        </p:nvSpPr>
        <p:spPr>
          <a:xfrm>
            <a:off x="1303943" y="1767196"/>
            <a:ext cx="925001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s-ES" sz="2400" b="1" dirty="0"/>
              <a:t>Tabla 4. Distribución de gestantes según la causa que motivó el ingreso</a:t>
            </a:r>
            <a:r>
              <a:rPr lang="es-ES" sz="2400" dirty="0"/>
              <a:t>. </a:t>
            </a:r>
            <a:endParaRPr lang="es-ES" sz="2400" dirty="0">
              <a:effectLst/>
              <a:ea typeface="Times New Roman" panose="02020603050405020304" pitchFamily="18" charset="0"/>
            </a:endParaRPr>
          </a:p>
        </p:txBody>
      </p:sp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4632952"/>
              </p:ext>
            </p:extLst>
          </p:nvPr>
        </p:nvGraphicFramePr>
        <p:xfrm>
          <a:off x="2421007" y="2598175"/>
          <a:ext cx="6789253" cy="354449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1088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05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4981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4306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b="1" spc="100" dirty="0">
                          <a:effectLst/>
                        </a:rPr>
                        <a:t>  Motivo de ingreso</a:t>
                      </a:r>
                      <a:endParaRPr lang="es-ES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b="1" spc="100" dirty="0">
                          <a:effectLst/>
                        </a:rPr>
                        <a:t>n</a:t>
                      </a:r>
                      <a:endParaRPr lang="es-ES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b="1" spc="100" dirty="0">
                          <a:effectLst/>
                        </a:rPr>
                        <a:t>%</a:t>
                      </a:r>
                      <a:endParaRPr lang="es-ES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3062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spc="100" dirty="0">
                          <a:effectLst/>
                        </a:rPr>
                        <a:t>Causas obstétricas total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spc="100">
                          <a:effectLst/>
                        </a:rPr>
                        <a:t>52</a:t>
                      </a:r>
                      <a:endParaRPr lang="es-E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spc="100">
                          <a:effectLst/>
                        </a:rPr>
                        <a:t>46,8</a:t>
                      </a:r>
                      <a:endParaRPr lang="es-E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3062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spc="100" dirty="0">
                          <a:effectLst/>
                        </a:rPr>
                        <a:t>                Evaluación obstétrica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spc="100">
                          <a:effectLst/>
                        </a:rPr>
                        <a:t>39</a:t>
                      </a:r>
                      <a:endParaRPr lang="es-E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spc="100">
                          <a:effectLst/>
                        </a:rPr>
                        <a:t>75</a:t>
                      </a:r>
                      <a:endParaRPr lang="es-E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3062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spc="100" dirty="0">
                          <a:effectLst/>
                        </a:rPr>
                        <a:t>                Muerte fetal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spc="100" dirty="0">
                          <a:effectLst/>
                        </a:rPr>
                        <a:t>11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spc="100">
                          <a:effectLst/>
                        </a:rPr>
                        <a:t>21,1</a:t>
                      </a:r>
                      <a:endParaRPr lang="es-E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3062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spc="100">
                          <a:effectLst/>
                        </a:rPr>
                        <a:t>                Amenaza parto prematuro</a:t>
                      </a:r>
                      <a:endParaRPr lang="es-E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spc="100" dirty="0">
                          <a:effectLst/>
                        </a:rPr>
                        <a:t>2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spc="100">
                          <a:effectLst/>
                        </a:rPr>
                        <a:t>3,8</a:t>
                      </a:r>
                      <a:endParaRPr lang="es-E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3062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spc="100">
                          <a:effectLst/>
                        </a:rPr>
                        <a:t>Cambio de anticoagulante</a:t>
                      </a:r>
                      <a:endParaRPr lang="es-E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spc="100" dirty="0">
                          <a:effectLst/>
                        </a:rPr>
                        <a:t>48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spc="100">
                          <a:effectLst/>
                        </a:rPr>
                        <a:t>43,2</a:t>
                      </a:r>
                      <a:endParaRPr lang="es-E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3062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spc="100">
                          <a:effectLst/>
                        </a:rPr>
                        <a:t>Causas cardiovasculares</a:t>
                      </a:r>
                      <a:endParaRPr lang="es-E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spc="100" dirty="0">
                          <a:effectLst/>
                        </a:rPr>
                        <a:t>11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spc="100" dirty="0">
                          <a:effectLst/>
                        </a:rPr>
                        <a:t>9,9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3062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spc="100" dirty="0">
                          <a:effectLst/>
                        </a:rPr>
                        <a:t> Total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spc="100">
                          <a:effectLst/>
                        </a:rPr>
                        <a:t>111</a:t>
                      </a:r>
                      <a:endParaRPr lang="es-E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spc="100" dirty="0">
                          <a:effectLst/>
                        </a:rPr>
                        <a:t>100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05427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513100" y="1160220"/>
            <a:ext cx="1050834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s-ES" sz="3200" kern="1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Servicio Nacional de Cardiopatía y Embarazo.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es-ES" sz="3200" dirty="0">
              <a:solidFill>
                <a:srgbClr val="0070C0"/>
              </a:solidFill>
            </a:endParaRPr>
          </a:p>
        </p:txBody>
      </p:sp>
      <p:grpSp>
        <p:nvGrpSpPr>
          <p:cNvPr id="5" name="7 Grupo"/>
          <p:cNvGrpSpPr/>
          <p:nvPr/>
        </p:nvGrpSpPr>
        <p:grpSpPr>
          <a:xfrm>
            <a:off x="10046609" y="616919"/>
            <a:ext cx="1127878" cy="1346633"/>
            <a:chOff x="10808577" y="217651"/>
            <a:chExt cx="1127878" cy="1346633"/>
          </a:xfrm>
        </p:grpSpPr>
        <p:pic>
          <p:nvPicPr>
            <p:cNvPr id="6" name="Imagen 4"/>
            <p:cNvPicPr/>
            <p:nvPr/>
          </p:nvPicPr>
          <p:blipFill>
            <a:blip r:embed="rId2" cstate="print"/>
            <a:srcRect/>
            <a:stretch/>
          </p:blipFill>
          <p:spPr>
            <a:xfrm>
              <a:off x="10808577" y="217651"/>
              <a:ext cx="1127878" cy="1020299"/>
            </a:xfrm>
            <a:prstGeom prst="rect">
              <a:avLst/>
            </a:prstGeom>
            <a:ln>
              <a:noFill/>
            </a:ln>
          </p:spPr>
        </p:pic>
        <p:sp>
          <p:nvSpPr>
            <p:cNvPr id="7" name="CuadroTexto 6"/>
            <p:cNvSpPr txBox="1"/>
            <p:nvPr/>
          </p:nvSpPr>
          <p:spPr>
            <a:xfrm>
              <a:off x="10983191" y="1194952"/>
              <a:ext cx="80021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SNCE</a:t>
              </a:r>
              <a:endPara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" name="Rectángulo 1"/>
          <p:cNvSpPr/>
          <p:nvPr/>
        </p:nvSpPr>
        <p:spPr>
          <a:xfrm>
            <a:off x="1182348" y="3007753"/>
            <a:ext cx="9992139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400" dirty="0">
                <a:solidFill>
                  <a:srgbClr val="000000"/>
                </a:solidFill>
              </a:rPr>
              <a:t>En mujeres con prótesis mecánicas, el embarazo se asocia con un</a:t>
            </a:r>
            <a:br>
              <a:rPr lang="es-ES" sz="2400" dirty="0">
                <a:solidFill>
                  <a:srgbClr val="000000"/>
                </a:solidFill>
              </a:rPr>
            </a:br>
            <a:r>
              <a:rPr lang="es-ES" sz="2400" dirty="0">
                <a:solidFill>
                  <a:srgbClr val="000000"/>
                </a:solidFill>
              </a:rPr>
              <a:t>riesgo de complicaciones muy alto (clase III de la </a:t>
            </a:r>
            <a:r>
              <a:rPr lang="es-ES" sz="2400" dirty="0" smtClean="0">
                <a:solidFill>
                  <a:srgbClr val="000000"/>
                </a:solidFill>
              </a:rPr>
              <a:t>OMS modificada).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ES" sz="2400" dirty="0" smtClean="0">
              <a:solidFill>
                <a:srgbClr val="00000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400" dirty="0" smtClean="0">
                <a:solidFill>
                  <a:srgbClr val="000000"/>
                </a:solidFill>
              </a:rPr>
              <a:t>Según el registro </a:t>
            </a:r>
            <a:r>
              <a:rPr lang="es-ES" sz="2400" dirty="0">
                <a:solidFill>
                  <a:srgbClr val="000000"/>
                </a:solidFill>
              </a:rPr>
              <a:t>ROPAC, la probabilidad de un embarazo sin eventos con nacimiento vivo fue del 58% para las mujeres con una prótesis mecánica,</a:t>
            </a:r>
            <a:br>
              <a:rPr lang="es-ES" sz="2400" dirty="0">
                <a:solidFill>
                  <a:srgbClr val="000000"/>
                </a:solidFill>
              </a:rPr>
            </a:br>
            <a:r>
              <a:rPr lang="es-ES" sz="2400" dirty="0">
                <a:solidFill>
                  <a:srgbClr val="000000"/>
                </a:solidFill>
              </a:rPr>
              <a:t>frente al 79% de las que tenían una </a:t>
            </a:r>
            <a:r>
              <a:rPr lang="es-ES" sz="2400" dirty="0" err="1">
                <a:solidFill>
                  <a:srgbClr val="000000"/>
                </a:solidFill>
              </a:rPr>
              <a:t>bioprótesis</a:t>
            </a:r>
            <a:r>
              <a:rPr lang="es-ES" sz="2400" dirty="0">
                <a:solidFill>
                  <a:srgbClr val="000000"/>
                </a:solidFill>
              </a:rPr>
              <a:t> y el 78% de las mujeres</a:t>
            </a:r>
            <a:br>
              <a:rPr lang="es-ES" sz="2400" dirty="0">
                <a:solidFill>
                  <a:srgbClr val="000000"/>
                </a:solidFill>
              </a:rPr>
            </a:br>
            <a:r>
              <a:rPr lang="es-ES" sz="2400" dirty="0">
                <a:solidFill>
                  <a:srgbClr val="000000"/>
                </a:solidFill>
              </a:rPr>
              <a:t>con cardiopatía sin prótesis </a:t>
            </a:r>
            <a:r>
              <a:rPr lang="es-ES" sz="2400" dirty="0" smtClean="0">
                <a:solidFill>
                  <a:srgbClr val="000000"/>
                </a:solidFill>
              </a:rPr>
              <a:t>valvular</a:t>
            </a:r>
            <a:r>
              <a:rPr lang="es-ES" sz="2400" dirty="0" smtClean="0"/>
              <a:t>.</a:t>
            </a:r>
            <a:r>
              <a:rPr lang="es-ES" sz="2400" dirty="0"/>
              <a:t/>
            </a:r>
            <a:br>
              <a:rPr lang="es-ES" sz="2400" dirty="0"/>
            </a:br>
            <a:endParaRPr lang="es-ES" sz="2400" dirty="0"/>
          </a:p>
        </p:txBody>
      </p:sp>
      <p:sp>
        <p:nvSpPr>
          <p:cNvPr id="3" name="Rectángulo redondeado 2"/>
          <p:cNvSpPr/>
          <p:nvPr/>
        </p:nvSpPr>
        <p:spPr>
          <a:xfrm>
            <a:off x="1023322" y="2423003"/>
            <a:ext cx="10151165" cy="377796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027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199630" y="832885"/>
            <a:ext cx="1050834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s-ES" sz="2800" kern="1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Servicio Nacional de Cardiopatía y Embarazo.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es-ES" sz="3200" dirty="0">
              <a:solidFill>
                <a:srgbClr val="0070C0"/>
              </a:solidFill>
            </a:endParaRPr>
          </a:p>
        </p:txBody>
      </p:sp>
      <p:grpSp>
        <p:nvGrpSpPr>
          <p:cNvPr id="9" name="7 Grupo"/>
          <p:cNvGrpSpPr/>
          <p:nvPr/>
        </p:nvGrpSpPr>
        <p:grpSpPr>
          <a:xfrm>
            <a:off x="10230676" y="387963"/>
            <a:ext cx="954593" cy="1089335"/>
            <a:chOff x="10819361" y="87060"/>
            <a:chExt cx="1127878" cy="1361781"/>
          </a:xfrm>
        </p:grpSpPr>
        <p:pic>
          <p:nvPicPr>
            <p:cNvPr id="10" name="Imagen 4"/>
            <p:cNvPicPr/>
            <p:nvPr/>
          </p:nvPicPr>
          <p:blipFill>
            <a:blip r:embed="rId2" cstate="print"/>
            <a:srcRect/>
            <a:stretch/>
          </p:blipFill>
          <p:spPr>
            <a:xfrm>
              <a:off x="10819361" y="87060"/>
              <a:ext cx="1127878" cy="1020299"/>
            </a:xfrm>
            <a:prstGeom prst="rect">
              <a:avLst/>
            </a:prstGeom>
            <a:ln>
              <a:noFill/>
            </a:ln>
          </p:spPr>
        </p:pic>
        <p:sp>
          <p:nvSpPr>
            <p:cNvPr id="11" name="CuadroTexto 10"/>
            <p:cNvSpPr txBox="1"/>
            <p:nvPr/>
          </p:nvSpPr>
          <p:spPr>
            <a:xfrm>
              <a:off x="10983190" y="1079509"/>
              <a:ext cx="80021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SNCE</a:t>
              </a:r>
              <a:endPara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" name="Rectángulo 2"/>
          <p:cNvSpPr/>
          <p:nvPr/>
        </p:nvSpPr>
        <p:spPr>
          <a:xfrm>
            <a:off x="1303943" y="1767196"/>
            <a:ext cx="925001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s-ES" sz="2400" b="1" dirty="0"/>
              <a:t>Tabla 5. Distribución de las gestantes según Clase funcional (CF) de la NYHA al ingreso y su progresión en el embarazo</a:t>
            </a:r>
            <a:r>
              <a:rPr lang="es-ES" sz="2400" dirty="0"/>
              <a:t>. </a:t>
            </a:r>
            <a:endParaRPr lang="es-ES" sz="2400" dirty="0">
              <a:effectLst/>
              <a:ea typeface="Times New Roman" panose="02020603050405020304" pitchFamily="18" charset="0"/>
            </a:endParaRPr>
          </a:p>
        </p:txBody>
      </p:sp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0046886"/>
              </p:ext>
            </p:extLst>
          </p:nvPr>
        </p:nvGraphicFramePr>
        <p:xfrm>
          <a:off x="851452" y="2853655"/>
          <a:ext cx="10515601" cy="336161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592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829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133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600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6046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b="1" spc="100" dirty="0">
                          <a:effectLst/>
                        </a:rPr>
                        <a:t> Clase </a:t>
                      </a:r>
                      <a:endParaRPr lang="es-ES" sz="2000" b="1" dirty="0">
                        <a:effectLst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b="1" spc="100" dirty="0">
                          <a:effectLst/>
                        </a:rPr>
                        <a:t> Funcional</a:t>
                      </a:r>
                      <a:endParaRPr lang="es-ES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b="1" spc="100" dirty="0">
                          <a:effectLst/>
                        </a:rPr>
                        <a:t>Al </a:t>
                      </a:r>
                      <a:r>
                        <a:rPr lang="es-ES" sz="2000" b="1" spc="100" dirty="0" smtClean="0">
                          <a:effectLst/>
                        </a:rPr>
                        <a:t>inicio</a:t>
                      </a:r>
                      <a:r>
                        <a:rPr lang="es-ES" sz="2000" b="1" spc="100" baseline="0" dirty="0" smtClean="0">
                          <a:effectLst/>
                        </a:rPr>
                        <a:t> del embarazo</a:t>
                      </a:r>
                      <a:endParaRPr lang="es-ES" sz="2000" b="1" dirty="0">
                        <a:effectLst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b="1" spc="100" dirty="0">
                          <a:effectLst/>
                        </a:rPr>
                        <a:t>      n        %</a:t>
                      </a:r>
                      <a:endParaRPr lang="es-ES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b="1" spc="100" dirty="0" smtClean="0">
                          <a:effectLst/>
                        </a:rPr>
                        <a:t>Al término </a:t>
                      </a:r>
                      <a:r>
                        <a:rPr lang="es-ES" sz="2000" b="1" spc="100" baseline="0" dirty="0" smtClean="0">
                          <a:effectLst/>
                        </a:rPr>
                        <a:t>del embarazo</a:t>
                      </a:r>
                      <a:endParaRPr lang="es-ES" sz="2000" b="1" dirty="0">
                        <a:effectLst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b="1" spc="100" dirty="0">
                          <a:effectLst/>
                        </a:rPr>
                        <a:t>    n             %</a:t>
                      </a:r>
                      <a:endParaRPr lang="es-ES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b="1" spc="100" dirty="0">
                          <a:effectLst/>
                        </a:rPr>
                        <a:t>Progresión de la CF (n)</a:t>
                      </a:r>
                      <a:endParaRPr lang="es-ES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0231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spc="100">
                          <a:effectLst/>
                        </a:rPr>
                        <a:t>I</a:t>
                      </a:r>
                      <a:endParaRPr lang="es-E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spc="100" dirty="0">
                          <a:effectLst/>
                        </a:rPr>
                        <a:t>68         100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spc="100" dirty="0">
                          <a:effectLst/>
                        </a:rPr>
                        <a:t>   43          63.2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spc="100">
                          <a:effectLst/>
                        </a:rPr>
                        <a:t>  I  a II             (22)</a:t>
                      </a:r>
                      <a:endParaRPr lang="es-E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0231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spc="100">
                          <a:effectLst/>
                        </a:rPr>
                        <a:t>II</a:t>
                      </a:r>
                      <a:endParaRPr lang="es-E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spc="100">
                          <a:effectLst/>
                        </a:rPr>
                        <a:t>0           0.0</a:t>
                      </a:r>
                      <a:endParaRPr lang="es-E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spc="100" dirty="0">
                          <a:effectLst/>
                        </a:rPr>
                        <a:t>   22          20.4    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spc="100">
                          <a:effectLst/>
                        </a:rPr>
                        <a:t> I a III              (2)</a:t>
                      </a:r>
                      <a:endParaRPr lang="es-E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0231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spc="100">
                          <a:effectLst/>
                        </a:rPr>
                        <a:t>III</a:t>
                      </a:r>
                      <a:endParaRPr lang="es-E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spc="100">
                          <a:effectLst/>
                        </a:rPr>
                        <a:t>0           0.0</a:t>
                      </a:r>
                      <a:endParaRPr lang="es-E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spc="100" dirty="0">
                          <a:effectLst/>
                        </a:rPr>
                        <a:t>     2            2.9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spc="100">
                          <a:effectLst/>
                        </a:rPr>
                        <a:t>  I a IV              (1)</a:t>
                      </a:r>
                      <a:endParaRPr lang="es-E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0231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spc="100">
                          <a:effectLst/>
                        </a:rPr>
                        <a:t>IV</a:t>
                      </a:r>
                      <a:endParaRPr lang="es-E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spc="100">
                          <a:effectLst/>
                        </a:rPr>
                        <a:t>0           0.0</a:t>
                      </a:r>
                      <a:endParaRPr lang="es-E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spc="100" dirty="0">
                          <a:effectLst/>
                        </a:rPr>
                        <a:t>     1          1.4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spc="100" dirty="0">
                          <a:effectLst/>
                        </a:rPr>
                        <a:t> 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0231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spc="100">
                          <a:effectLst/>
                        </a:rPr>
                        <a:t>  Total</a:t>
                      </a:r>
                      <a:endParaRPr lang="es-E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spc="100" dirty="0" smtClean="0">
                          <a:effectLst/>
                        </a:rPr>
                        <a:t>68       </a:t>
                      </a:r>
                      <a:r>
                        <a:rPr lang="es-ES" sz="2000" spc="100" dirty="0">
                          <a:effectLst/>
                        </a:rPr>
                        <a:t>100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spc="100" dirty="0">
                          <a:effectLst/>
                        </a:rPr>
                        <a:t>   68        100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spc="100" dirty="0">
                          <a:effectLst/>
                        </a:rPr>
                        <a:t>25   (36.7%)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3597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199630" y="832885"/>
            <a:ext cx="1050834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s-ES" sz="2800" kern="1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Servicio Nacional de Cardiopatía y Embarazo.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es-ES" sz="3200" dirty="0">
              <a:solidFill>
                <a:srgbClr val="0070C0"/>
              </a:solidFill>
            </a:endParaRPr>
          </a:p>
        </p:txBody>
      </p:sp>
      <p:grpSp>
        <p:nvGrpSpPr>
          <p:cNvPr id="9" name="7 Grupo"/>
          <p:cNvGrpSpPr/>
          <p:nvPr/>
        </p:nvGrpSpPr>
        <p:grpSpPr>
          <a:xfrm>
            <a:off x="10230676" y="387963"/>
            <a:ext cx="954593" cy="1089335"/>
            <a:chOff x="10819361" y="87060"/>
            <a:chExt cx="1127878" cy="1361781"/>
          </a:xfrm>
        </p:grpSpPr>
        <p:pic>
          <p:nvPicPr>
            <p:cNvPr id="10" name="Imagen 4"/>
            <p:cNvPicPr/>
            <p:nvPr/>
          </p:nvPicPr>
          <p:blipFill>
            <a:blip r:embed="rId2" cstate="print"/>
            <a:srcRect/>
            <a:stretch/>
          </p:blipFill>
          <p:spPr>
            <a:xfrm>
              <a:off x="10819361" y="87060"/>
              <a:ext cx="1127878" cy="1020299"/>
            </a:xfrm>
            <a:prstGeom prst="rect">
              <a:avLst/>
            </a:prstGeom>
            <a:ln>
              <a:noFill/>
            </a:ln>
          </p:spPr>
        </p:pic>
        <p:sp>
          <p:nvSpPr>
            <p:cNvPr id="11" name="CuadroTexto 10"/>
            <p:cNvSpPr txBox="1"/>
            <p:nvPr/>
          </p:nvSpPr>
          <p:spPr>
            <a:xfrm>
              <a:off x="10983190" y="1079509"/>
              <a:ext cx="80021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SNCE</a:t>
              </a:r>
              <a:endPara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" name="Rectángulo 2"/>
          <p:cNvSpPr/>
          <p:nvPr/>
        </p:nvSpPr>
        <p:spPr>
          <a:xfrm>
            <a:off x="1303943" y="1767196"/>
            <a:ext cx="925001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s-ES" sz="2400" b="1" dirty="0"/>
              <a:t>Tabla 6.  Dosis de warfarina empleada en el momento del ingreso</a:t>
            </a:r>
            <a:r>
              <a:rPr lang="es-ES" sz="2400" dirty="0"/>
              <a:t>. </a:t>
            </a:r>
            <a:endParaRPr lang="es-ES" sz="2400" dirty="0">
              <a:effectLst/>
              <a:ea typeface="Times New Roman" panose="02020603050405020304" pitchFamily="18" charset="0"/>
            </a:endParaRPr>
          </a:p>
        </p:txBody>
      </p:sp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4418813"/>
              </p:ext>
            </p:extLst>
          </p:nvPr>
        </p:nvGraphicFramePr>
        <p:xfrm>
          <a:off x="3083937" y="2365313"/>
          <a:ext cx="5066149" cy="435133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164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248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248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6943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800" b="1" spc="100" dirty="0">
                          <a:effectLst/>
                        </a:rPr>
                        <a:t>  Dosis de warfarina (mg)</a:t>
                      </a:r>
                      <a:endParaRPr lang="es-ES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800" b="1" spc="100" dirty="0">
                          <a:effectLst/>
                        </a:rPr>
                        <a:t>n</a:t>
                      </a:r>
                      <a:endParaRPr lang="es-ES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800" b="1" spc="100" dirty="0">
                          <a:effectLst/>
                        </a:rPr>
                        <a:t>%</a:t>
                      </a:r>
                      <a:endParaRPr lang="es-ES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4718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800" spc="100" dirty="0">
                          <a:effectLst/>
                        </a:rPr>
                        <a:t>3 </a:t>
                      </a:r>
                      <a:endParaRPr lang="es-E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800" spc="100" dirty="0">
                          <a:effectLst/>
                        </a:rPr>
                        <a:t>1</a:t>
                      </a:r>
                      <a:endParaRPr lang="es-E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800" spc="100">
                          <a:effectLst/>
                        </a:rPr>
                        <a:t>1.4</a:t>
                      </a:r>
                      <a:endParaRPr lang="es-E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4718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800" spc="100">
                          <a:effectLst/>
                        </a:rPr>
                        <a:t>4 </a:t>
                      </a:r>
                      <a:endParaRPr lang="es-E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800" spc="100">
                          <a:effectLst/>
                        </a:rPr>
                        <a:t>5</a:t>
                      </a:r>
                      <a:endParaRPr lang="es-E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800" spc="100">
                          <a:effectLst/>
                        </a:rPr>
                        <a:t>7.3</a:t>
                      </a:r>
                      <a:endParaRPr lang="es-E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4718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800" spc="100">
                          <a:effectLst/>
                        </a:rPr>
                        <a:t>5 </a:t>
                      </a:r>
                      <a:endParaRPr lang="es-E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800" spc="100" dirty="0">
                          <a:effectLst/>
                        </a:rPr>
                        <a:t>11</a:t>
                      </a:r>
                      <a:endParaRPr lang="es-E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800" spc="100">
                          <a:effectLst/>
                        </a:rPr>
                        <a:t>16.1</a:t>
                      </a:r>
                      <a:endParaRPr lang="es-E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4718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800" spc="100">
                          <a:effectLst/>
                        </a:rPr>
                        <a:t>6 </a:t>
                      </a:r>
                      <a:endParaRPr lang="es-E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800" spc="100">
                          <a:effectLst/>
                        </a:rPr>
                        <a:t>28</a:t>
                      </a:r>
                      <a:endParaRPr lang="es-E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800" spc="100" dirty="0">
                          <a:effectLst/>
                        </a:rPr>
                        <a:t>41.1</a:t>
                      </a:r>
                      <a:endParaRPr lang="es-E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4718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800" spc="100">
                          <a:effectLst/>
                        </a:rPr>
                        <a:t>7 </a:t>
                      </a:r>
                      <a:endParaRPr lang="es-E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800" spc="100">
                          <a:effectLst/>
                        </a:rPr>
                        <a:t>10</a:t>
                      </a:r>
                      <a:endParaRPr lang="es-E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800" spc="100" dirty="0">
                          <a:effectLst/>
                        </a:rPr>
                        <a:t>14.7</a:t>
                      </a:r>
                      <a:endParaRPr lang="es-E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4718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800" spc="100">
                          <a:effectLst/>
                        </a:rPr>
                        <a:t>8 </a:t>
                      </a:r>
                      <a:endParaRPr lang="es-E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800" spc="100">
                          <a:effectLst/>
                        </a:rPr>
                        <a:t>5</a:t>
                      </a:r>
                      <a:endParaRPr lang="es-E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800" spc="100" dirty="0">
                          <a:effectLst/>
                        </a:rPr>
                        <a:t>7.3</a:t>
                      </a:r>
                      <a:endParaRPr lang="es-E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4718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800" spc="100">
                          <a:effectLst/>
                        </a:rPr>
                        <a:t>10 </a:t>
                      </a:r>
                      <a:endParaRPr lang="es-E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800" spc="100">
                          <a:effectLst/>
                        </a:rPr>
                        <a:t>3</a:t>
                      </a:r>
                      <a:endParaRPr lang="es-E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800" spc="100" dirty="0">
                          <a:effectLst/>
                        </a:rPr>
                        <a:t>4.4</a:t>
                      </a:r>
                      <a:endParaRPr lang="es-E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4718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800" spc="100">
                          <a:effectLst/>
                        </a:rPr>
                        <a:t>12 </a:t>
                      </a:r>
                      <a:endParaRPr lang="es-E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800" spc="100">
                          <a:effectLst/>
                        </a:rPr>
                        <a:t>1</a:t>
                      </a:r>
                      <a:endParaRPr lang="es-E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800" spc="100" dirty="0">
                          <a:effectLst/>
                        </a:rPr>
                        <a:t>1.4</a:t>
                      </a:r>
                      <a:endParaRPr lang="es-E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4718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800" spc="100">
                          <a:effectLst/>
                        </a:rPr>
                        <a:t>No</a:t>
                      </a:r>
                      <a:endParaRPr lang="es-E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800" spc="100">
                          <a:effectLst/>
                        </a:rPr>
                        <a:t>4</a:t>
                      </a:r>
                      <a:endParaRPr lang="es-E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800" spc="100" dirty="0">
                          <a:effectLst/>
                        </a:rPr>
                        <a:t>5.8</a:t>
                      </a:r>
                      <a:endParaRPr lang="es-E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4718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800" spc="100">
                          <a:effectLst/>
                        </a:rPr>
                        <a:t> Total</a:t>
                      </a:r>
                      <a:endParaRPr lang="es-E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800" spc="100">
                          <a:effectLst/>
                        </a:rPr>
                        <a:t>68</a:t>
                      </a:r>
                      <a:endParaRPr lang="es-E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800" spc="100" dirty="0">
                          <a:effectLst/>
                        </a:rPr>
                        <a:t>100</a:t>
                      </a:r>
                      <a:endParaRPr lang="es-E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34718">
                <a:tc gridSpan="3"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800" spc="100" dirty="0">
                          <a:effectLst/>
                        </a:rPr>
                        <a:t>Media 6.4 ± 0.5 mg</a:t>
                      </a:r>
                      <a:endParaRPr lang="es-E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6607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199630" y="832885"/>
            <a:ext cx="1050834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s-ES" sz="2800" kern="1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Servicio Nacional de Cardiopatía y Embarazo.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es-ES" sz="3200" dirty="0">
              <a:solidFill>
                <a:srgbClr val="0070C0"/>
              </a:solidFill>
            </a:endParaRPr>
          </a:p>
        </p:txBody>
      </p:sp>
      <p:grpSp>
        <p:nvGrpSpPr>
          <p:cNvPr id="9" name="7 Grupo"/>
          <p:cNvGrpSpPr/>
          <p:nvPr/>
        </p:nvGrpSpPr>
        <p:grpSpPr>
          <a:xfrm>
            <a:off x="10230676" y="387963"/>
            <a:ext cx="954593" cy="1089335"/>
            <a:chOff x="10819361" y="87060"/>
            <a:chExt cx="1127878" cy="1361781"/>
          </a:xfrm>
        </p:grpSpPr>
        <p:pic>
          <p:nvPicPr>
            <p:cNvPr id="10" name="Imagen 4"/>
            <p:cNvPicPr/>
            <p:nvPr/>
          </p:nvPicPr>
          <p:blipFill>
            <a:blip r:embed="rId2" cstate="print"/>
            <a:srcRect/>
            <a:stretch/>
          </p:blipFill>
          <p:spPr>
            <a:xfrm>
              <a:off x="10819361" y="87060"/>
              <a:ext cx="1127878" cy="1020299"/>
            </a:xfrm>
            <a:prstGeom prst="rect">
              <a:avLst/>
            </a:prstGeom>
            <a:ln>
              <a:noFill/>
            </a:ln>
          </p:spPr>
        </p:pic>
        <p:sp>
          <p:nvSpPr>
            <p:cNvPr id="11" name="CuadroTexto 10"/>
            <p:cNvSpPr txBox="1"/>
            <p:nvPr/>
          </p:nvSpPr>
          <p:spPr>
            <a:xfrm>
              <a:off x="10983190" y="1079509"/>
              <a:ext cx="80021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SNCE</a:t>
              </a:r>
              <a:endPara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" name="Rectángulo 2"/>
          <p:cNvSpPr/>
          <p:nvPr/>
        </p:nvSpPr>
        <p:spPr>
          <a:xfrm>
            <a:off x="1119318" y="2197520"/>
            <a:ext cx="925001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400" b="1" dirty="0"/>
              <a:t>Tabla 7. </a:t>
            </a:r>
            <a:r>
              <a:rPr lang="es-ES" sz="2400" b="1" spc="100" dirty="0"/>
              <a:t>Cumplimiento de los esquemas de </a:t>
            </a:r>
            <a:r>
              <a:rPr lang="es-ES" sz="2400" b="1" spc="100" dirty="0" smtClean="0"/>
              <a:t>anticoagulación</a:t>
            </a:r>
            <a:endParaRPr lang="es-ES" sz="2400" b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es-ES" sz="2400" b="1" dirty="0" smtClean="0"/>
              <a:t> </a:t>
            </a:r>
            <a:endParaRPr lang="es-ES" sz="2400" dirty="0">
              <a:effectLst/>
              <a:ea typeface="Times New Roman" panose="02020603050405020304" pitchFamily="18" charset="0"/>
            </a:endParaRPr>
          </a:p>
        </p:txBody>
      </p:sp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1087569"/>
              </p:ext>
            </p:extLst>
          </p:nvPr>
        </p:nvGraphicFramePr>
        <p:xfrm>
          <a:off x="3040546" y="3028517"/>
          <a:ext cx="5334829" cy="250552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072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31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44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0220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b="1" spc="100" dirty="0">
                          <a:effectLst/>
                        </a:rPr>
                        <a:t>  </a:t>
                      </a:r>
                      <a:r>
                        <a:rPr lang="es-ES" sz="2000" b="1" spc="100" dirty="0" smtClean="0">
                          <a:effectLst/>
                        </a:rPr>
                        <a:t>Cumplimiento de los esquemas de anticoagulación.</a:t>
                      </a:r>
                      <a:endParaRPr lang="es-ES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b="1" spc="100" dirty="0">
                          <a:effectLst/>
                        </a:rPr>
                        <a:t>n</a:t>
                      </a:r>
                      <a:endParaRPr lang="es-ES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b="1" spc="100" dirty="0">
                          <a:effectLst/>
                        </a:rPr>
                        <a:t>%</a:t>
                      </a:r>
                      <a:endParaRPr lang="es-ES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1105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spc="100">
                          <a:effectLst/>
                        </a:rPr>
                        <a:t> Adecuado</a:t>
                      </a:r>
                      <a:endParaRPr lang="es-E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spc="100">
                          <a:effectLst/>
                        </a:rPr>
                        <a:t>58</a:t>
                      </a:r>
                      <a:endParaRPr lang="es-E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spc="100" dirty="0">
                          <a:effectLst/>
                        </a:rPr>
                        <a:t>85.2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1105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spc="100">
                          <a:effectLst/>
                        </a:rPr>
                        <a:t> Inadecuado</a:t>
                      </a:r>
                      <a:endParaRPr lang="es-E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spc="100">
                          <a:effectLst/>
                        </a:rPr>
                        <a:t>10</a:t>
                      </a:r>
                      <a:endParaRPr lang="es-E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spc="100" dirty="0">
                          <a:effectLst/>
                        </a:rPr>
                        <a:t>14.7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1105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spc="100">
                          <a:effectLst/>
                        </a:rPr>
                        <a:t> Total</a:t>
                      </a:r>
                      <a:endParaRPr lang="es-E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spc="100">
                          <a:effectLst/>
                        </a:rPr>
                        <a:t> 68</a:t>
                      </a:r>
                      <a:endParaRPr lang="es-E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spc="100" dirty="0">
                          <a:effectLst/>
                        </a:rPr>
                        <a:t>100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2633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199630" y="832885"/>
            <a:ext cx="1050834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s-ES" sz="2800" kern="1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Servicio Nacional de Cardiopatía y Embarazo.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es-ES" sz="3200" dirty="0">
              <a:solidFill>
                <a:srgbClr val="0070C0"/>
              </a:solidFill>
            </a:endParaRPr>
          </a:p>
        </p:txBody>
      </p:sp>
      <p:grpSp>
        <p:nvGrpSpPr>
          <p:cNvPr id="9" name="7 Grupo"/>
          <p:cNvGrpSpPr/>
          <p:nvPr/>
        </p:nvGrpSpPr>
        <p:grpSpPr>
          <a:xfrm>
            <a:off x="10230676" y="387963"/>
            <a:ext cx="954593" cy="1089335"/>
            <a:chOff x="10819361" y="87060"/>
            <a:chExt cx="1127878" cy="1361781"/>
          </a:xfrm>
        </p:grpSpPr>
        <p:pic>
          <p:nvPicPr>
            <p:cNvPr id="10" name="Imagen 4"/>
            <p:cNvPicPr/>
            <p:nvPr/>
          </p:nvPicPr>
          <p:blipFill>
            <a:blip r:embed="rId2" cstate="print"/>
            <a:srcRect/>
            <a:stretch/>
          </p:blipFill>
          <p:spPr>
            <a:xfrm>
              <a:off x="10819361" y="87060"/>
              <a:ext cx="1127878" cy="1020299"/>
            </a:xfrm>
            <a:prstGeom prst="rect">
              <a:avLst/>
            </a:prstGeom>
            <a:ln>
              <a:noFill/>
            </a:ln>
          </p:spPr>
        </p:pic>
        <p:sp>
          <p:nvSpPr>
            <p:cNvPr id="11" name="CuadroTexto 10"/>
            <p:cNvSpPr txBox="1"/>
            <p:nvPr/>
          </p:nvSpPr>
          <p:spPr>
            <a:xfrm>
              <a:off x="10983190" y="1079509"/>
              <a:ext cx="80021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SNCE</a:t>
              </a:r>
              <a:endPara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" name="Rectángulo 2"/>
          <p:cNvSpPr/>
          <p:nvPr/>
        </p:nvSpPr>
        <p:spPr>
          <a:xfrm>
            <a:off x="1078872" y="1617715"/>
            <a:ext cx="96291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s-ES" sz="2400" b="1" dirty="0"/>
              <a:t>Tabla 8. Complicaciones maternas </a:t>
            </a:r>
            <a:r>
              <a:rPr lang="es-ES" sz="2400" b="1" dirty="0" smtClean="0"/>
              <a:t>presentes en las </a:t>
            </a:r>
            <a:r>
              <a:rPr lang="es-ES" sz="2400" b="1" dirty="0"/>
              <a:t>gestantes ingresadas.</a:t>
            </a:r>
            <a:r>
              <a:rPr lang="es-ES" sz="2400" dirty="0"/>
              <a:t> </a:t>
            </a:r>
            <a:endParaRPr lang="es-ES" sz="2400" dirty="0">
              <a:effectLst/>
              <a:ea typeface="Times New Roman" panose="02020603050405020304" pitchFamily="18" charset="0"/>
            </a:endParaRPr>
          </a:p>
        </p:txBody>
      </p:sp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6239192"/>
              </p:ext>
            </p:extLst>
          </p:nvPr>
        </p:nvGraphicFramePr>
        <p:xfrm>
          <a:off x="2108517" y="2293470"/>
          <a:ext cx="6690568" cy="423254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329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07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68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4719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b="1" spc="100" dirty="0">
                          <a:effectLst/>
                        </a:rPr>
                        <a:t>Complicaciones</a:t>
                      </a:r>
                      <a:endParaRPr lang="es-ES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b="1" spc="100" dirty="0">
                          <a:effectLst/>
                        </a:rPr>
                        <a:t>n</a:t>
                      </a:r>
                      <a:endParaRPr lang="es-ES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b="1" spc="100" dirty="0">
                          <a:effectLst/>
                        </a:rPr>
                        <a:t>%</a:t>
                      </a:r>
                      <a:endParaRPr lang="es-ES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1774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spc="100" dirty="0">
                          <a:effectLst/>
                        </a:rPr>
                        <a:t>Obstétricas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spc="100" dirty="0">
                          <a:effectLst/>
                        </a:rPr>
                        <a:t>31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spc="100" dirty="0">
                          <a:effectLst/>
                        </a:rPr>
                        <a:t>45.5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1774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spc="100" dirty="0">
                          <a:effectLst/>
                        </a:rPr>
                        <a:t>Muerte fetal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spc="100" dirty="0" smtClean="0">
                          <a:effectLst/>
                        </a:rPr>
                        <a:t> 8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spc="100">
                          <a:effectLst/>
                        </a:rPr>
                        <a:t>25.8</a:t>
                      </a:r>
                      <a:endParaRPr lang="es-E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1774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spc="100" dirty="0">
                          <a:effectLst/>
                        </a:rPr>
                        <a:t>Aborto en curso o diferido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spc="100" dirty="0">
                          <a:effectLst/>
                        </a:rPr>
                        <a:t>21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spc="100" dirty="0">
                          <a:effectLst/>
                        </a:rPr>
                        <a:t>67.7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1774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spc="100">
                          <a:effectLst/>
                        </a:rPr>
                        <a:t>Malformación fetal</a:t>
                      </a:r>
                      <a:endParaRPr lang="es-E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spc="100" dirty="0" smtClean="0">
                          <a:effectLst/>
                        </a:rPr>
                        <a:t> 2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spc="100" dirty="0">
                          <a:effectLst/>
                        </a:rPr>
                        <a:t>6.4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2776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spc="100" dirty="0">
                          <a:effectLst/>
                        </a:rPr>
                        <a:t>Cardiovasculares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spc="100" dirty="0">
                          <a:effectLst/>
                        </a:rPr>
                        <a:t>14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spc="100" dirty="0">
                          <a:effectLst/>
                        </a:rPr>
                        <a:t>20.5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1774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spc="100">
                          <a:effectLst/>
                        </a:rPr>
                        <a:t>Trombosis de prótesis</a:t>
                      </a:r>
                      <a:endParaRPr lang="es-E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spc="100" dirty="0" smtClean="0">
                          <a:effectLst/>
                        </a:rPr>
                        <a:t> 3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spc="100" dirty="0">
                          <a:effectLst/>
                        </a:rPr>
                        <a:t>21.4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2324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spc="100">
                          <a:effectLst/>
                        </a:rPr>
                        <a:t>Trombo aurícula izquierda</a:t>
                      </a:r>
                      <a:endParaRPr lang="es-E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spc="100" dirty="0" smtClean="0">
                          <a:effectLst/>
                        </a:rPr>
                        <a:t> 4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spc="100" dirty="0">
                          <a:effectLst/>
                        </a:rPr>
                        <a:t>28.5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65043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spc="100" dirty="0">
                          <a:effectLst/>
                        </a:rPr>
                        <a:t>Muerte</a:t>
                      </a:r>
                      <a:endParaRPr lang="es-ES" sz="2000" dirty="0">
                        <a:effectLst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spc="100" dirty="0" smtClean="0">
                          <a:effectLst/>
                        </a:rPr>
                        <a:t> 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spc="1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3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spc="100" dirty="0">
                          <a:effectLst/>
                        </a:rPr>
                        <a:t>21.4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1774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spc="100" dirty="0">
                          <a:effectLst/>
                        </a:rPr>
                        <a:t> </a:t>
                      </a:r>
                      <a:r>
                        <a:rPr lang="es-ES" sz="2000" spc="100" dirty="0" smtClean="0">
                          <a:effectLst/>
                        </a:rPr>
                        <a:t>Otras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spc="100" dirty="0">
                          <a:effectLst/>
                        </a:rPr>
                        <a:t> </a:t>
                      </a:r>
                      <a:r>
                        <a:rPr lang="es-ES" sz="2000" spc="100" dirty="0" smtClean="0">
                          <a:effectLst/>
                        </a:rPr>
                        <a:t>4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spc="100" dirty="0">
                          <a:effectLst/>
                        </a:rPr>
                        <a:t> </a:t>
                      </a:r>
                      <a:r>
                        <a:rPr lang="es-ES" sz="2000" spc="100" dirty="0" smtClean="0">
                          <a:effectLst/>
                        </a:rPr>
                        <a:t> </a:t>
                      </a:r>
                      <a:r>
                        <a:rPr lang="es-ES" sz="2000" spc="100" dirty="0">
                          <a:effectLst/>
                        </a:rPr>
                        <a:t>28.5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9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199630" y="832885"/>
            <a:ext cx="1050834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s-ES" sz="2800" kern="1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Servicio Nacional de Cardiopatía y Embarazo.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es-ES" sz="3200" dirty="0">
              <a:solidFill>
                <a:srgbClr val="0070C0"/>
              </a:solidFill>
            </a:endParaRPr>
          </a:p>
        </p:txBody>
      </p:sp>
      <p:grpSp>
        <p:nvGrpSpPr>
          <p:cNvPr id="9" name="7 Grupo"/>
          <p:cNvGrpSpPr/>
          <p:nvPr/>
        </p:nvGrpSpPr>
        <p:grpSpPr>
          <a:xfrm>
            <a:off x="10230676" y="387963"/>
            <a:ext cx="954593" cy="1089335"/>
            <a:chOff x="10819361" y="87060"/>
            <a:chExt cx="1127878" cy="1361781"/>
          </a:xfrm>
        </p:grpSpPr>
        <p:pic>
          <p:nvPicPr>
            <p:cNvPr id="10" name="Imagen 4"/>
            <p:cNvPicPr/>
            <p:nvPr/>
          </p:nvPicPr>
          <p:blipFill>
            <a:blip r:embed="rId2" cstate="print"/>
            <a:srcRect/>
            <a:stretch/>
          </p:blipFill>
          <p:spPr>
            <a:xfrm>
              <a:off x="10819361" y="87060"/>
              <a:ext cx="1127878" cy="1020299"/>
            </a:xfrm>
            <a:prstGeom prst="rect">
              <a:avLst/>
            </a:prstGeom>
            <a:ln>
              <a:noFill/>
            </a:ln>
          </p:spPr>
        </p:pic>
        <p:sp>
          <p:nvSpPr>
            <p:cNvPr id="11" name="CuadroTexto 10"/>
            <p:cNvSpPr txBox="1"/>
            <p:nvPr/>
          </p:nvSpPr>
          <p:spPr>
            <a:xfrm>
              <a:off x="10983190" y="1079509"/>
              <a:ext cx="80021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SNCE</a:t>
              </a:r>
              <a:endPara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" name="Rectángulo 2"/>
          <p:cNvSpPr/>
          <p:nvPr/>
        </p:nvSpPr>
        <p:spPr>
          <a:xfrm>
            <a:off x="734425" y="1693305"/>
            <a:ext cx="1021219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s-ES" sz="2400" b="1" dirty="0"/>
              <a:t>Tabla 9. Relación entre la edad, edad gestacional, tratamiento anticoagulante y dosis de warfarina con la presentación de complicaciones en las </a:t>
            </a:r>
            <a:r>
              <a:rPr lang="es-ES" sz="2400" b="1" dirty="0" smtClean="0"/>
              <a:t>gestantes.</a:t>
            </a:r>
            <a:endParaRPr lang="es-ES" sz="2400" dirty="0">
              <a:effectLst/>
              <a:ea typeface="Times New Roman" panose="02020603050405020304" pitchFamily="18" charset="0"/>
            </a:endParaRPr>
          </a:p>
        </p:txBody>
      </p:sp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8092054"/>
              </p:ext>
            </p:extLst>
          </p:nvPr>
        </p:nvGraphicFramePr>
        <p:xfrm>
          <a:off x="734425" y="2653353"/>
          <a:ext cx="10515601" cy="36576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172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455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501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501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525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65760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800" b="1" dirty="0">
                          <a:solidFill>
                            <a:schemeClr val="tx1"/>
                          </a:solidFill>
                          <a:effectLst/>
                        </a:rPr>
                        <a:t>Variable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800" b="1" dirty="0">
                          <a:solidFill>
                            <a:schemeClr val="tx1"/>
                          </a:solidFill>
                          <a:effectLst/>
                        </a:rPr>
                        <a:t>(%)</a:t>
                      </a:r>
                      <a:endParaRPr lang="es-ES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800" b="1" dirty="0">
                          <a:solidFill>
                            <a:schemeClr val="tx1"/>
                          </a:solidFill>
                          <a:effectLst/>
                        </a:rPr>
                        <a:t>Grupo</a:t>
                      </a:r>
                      <a:endParaRPr lang="es-ES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800" b="1">
                          <a:solidFill>
                            <a:schemeClr val="tx1"/>
                          </a:solidFill>
                          <a:effectLst/>
                        </a:rPr>
                        <a:t>Complicación</a:t>
                      </a:r>
                      <a:endParaRPr lang="es-ES" sz="18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800" b="1">
                          <a:solidFill>
                            <a:schemeClr val="tx1"/>
                          </a:solidFill>
                          <a:effectLst/>
                        </a:rPr>
                        <a:t>Razón riesgo</a:t>
                      </a:r>
                      <a:endParaRPr lang="es-ES" sz="18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6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800" b="1" spc="100" dirty="0">
                          <a:solidFill>
                            <a:schemeClr val="tx1"/>
                          </a:solidFill>
                          <a:effectLst/>
                        </a:rPr>
                        <a:t>no</a:t>
                      </a:r>
                      <a:endParaRPr lang="es-ES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800" b="1" spc="100" dirty="0">
                          <a:solidFill>
                            <a:schemeClr val="tx1"/>
                          </a:solidFill>
                          <a:effectLst/>
                        </a:rPr>
                        <a:t>si</a:t>
                      </a:r>
                      <a:endParaRPr lang="es-ES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60">
                <a:tc rowSpan="2"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800" b="0" spc="100" dirty="0">
                          <a:solidFill>
                            <a:schemeClr val="tx1"/>
                          </a:solidFill>
                          <a:effectLst/>
                        </a:rPr>
                        <a:t>Edad</a:t>
                      </a:r>
                      <a:endParaRPr lang="es-ES" sz="18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800" b="0" spc="100" dirty="0">
                          <a:solidFill>
                            <a:schemeClr val="tx1"/>
                          </a:solidFill>
                          <a:effectLst/>
                        </a:rPr>
                        <a:t>(años)</a:t>
                      </a:r>
                      <a:endParaRPr lang="es-ES" sz="1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800" spc="100">
                          <a:solidFill>
                            <a:schemeClr val="tx1"/>
                          </a:solidFill>
                          <a:effectLst/>
                        </a:rPr>
                        <a:t>≥35</a:t>
                      </a:r>
                      <a:endParaRPr lang="es-ES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800" spc="100" dirty="0">
                          <a:solidFill>
                            <a:schemeClr val="tx1"/>
                          </a:solidFill>
                          <a:effectLst/>
                        </a:rPr>
                        <a:t>9 (60)</a:t>
                      </a:r>
                      <a:endParaRPr lang="es-E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800" spc="100">
                          <a:solidFill>
                            <a:schemeClr val="tx1"/>
                          </a:solidFill>
                          <a:effectLst/>
                        </a:rPr>
                        <a:t>6 (40)</a:t>
                      </a:r>
                      <a:endParaRPr lang="es-ES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800" spc="100">
                          <a:solidFill>
                            <a:schemeClr val="tx1"/>
                          </a:solidFill>
                          <a:effectLst/>
                        </a:rPr>
                        <a:t>1.611</a:t>
                      </a:r>
                      <a:endParaRPr lang="es-ES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6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800" spc="100" dirty="0">
                          <a:solidFill>
                            <a:schemeClr val="tx1"/>
                          </a:solidFill>
                          <a:effectLst/>
                        </a:rPr>
                        <a:t>˂35</a:t>
                      </a:r>
                      <a:endParaRPr lang="es-E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800" spc="100" dirty="0">
                          <a:solidFill>
                            <a:schemeClr val="tx1"/>
                          </a:solidFill>
                          <a:effectLst/>
                        </a:rPr>
                        <a:t>14 (26.4)</a:t>
                      </a:r>
                      <a:endParaRPr lang="es-E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800" spc="100" dirty="0">
                          <a:solidFill>
                            <a:schemeClr val="tx1"/>
                          </a:solidFill>
                          <a:effectLst/>
                        </a:rPr>
                        <a:t>39 (73.5)</a:t>
                      </a:r>
                      <a:endParaRPr lang="es-E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60">
                <a:tc rowSpan="2"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800" b="0" spc="100" dirty="0">
                          <a:solidFill>
                            <a:schemeClr val="tx1"/>
                          </a:solidFill>
                          <a:effectLst/>
                        </a:rPr>
                        <a:t>Edad Gestacional (semanas)</a:t>
                      </a:r>
                      <a:endParaRPr lang="es-ES" sz="1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800" spc="100" dirty="0">
                          <a:solidFill>
                            <a:schemeClr val="tx1"/>
                          </a:solidFill>
                          <a:effectLst/>
                        </a:rPr>
                        <a:t>≤6</a:t>
                      </a:r>
                      <a:endParaRPr lang="es-E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800" spc="100" dirty="0">
                          <a:solidFill>
                            <a:schemeClr val="tx1"/>
                          </a:solidFill>
                          <a:effectLst/>
                        </a:rPr>
                        <a:t>14 (60.8)</a:t>
                      </a:r>
                      <a:endParaRPr lang="es-E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800" spc="100" dirty="0">
                          <a:solidFill>
                            <a:schemeClr val="tx1"/>
                          </a:solidFill>
                          <a:effectLst/>
                        </a:rPr>
                        <a:t>9 (39.1)</a:t>
                      </a:r>
                      <a:endParaRPr lang="es-E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800" spc="100">
                          <a:solidFill>
                            <a:schemeClr val="tx1"/>
                          </a:solidFill>
                          <a:effectLst/>
                        </a:rPr>
                        <a:t>1.064</a:t>
                      </a:r>
                      <a:endParaRPr lang="es-ES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76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800" spc="100">
                          <a:solidFill>
                            <a:schemeClr val="tx1"/>
                          </a:solidFill>
                          <a:effectLst/>
                        </a:rPr>
                        <a:t>&gt;6</a:t>
                      </a:r>
                      <a:endParaRPr lang="es-ES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800" spc="100" dirty="0">
                          <a:solidFill>
                            <a:schemeClr val="tx1"/>
                          </a:solidFill>
                          <a:effectLst/>
                        </a:rPr>
                        <a:t>9 (20)</a:t>
                      </a:r>
                      <a:endParaRPr lang="es-E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800" spc="100" dirty="0">
                          <a:solidFill>
                            <a:schemeClr val="tx1"/>
                          </a:solidFill>
                          <a:effectLst/>
                        </a:rPr>
                        <a:t>36 (80)</a:t>
                      </a:r>
                      <a:endParaRPr lang="es-E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760">
                <a:tc rowSpan="2"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800" b="0" spc="100" dirty="0">
                          <a:solidFill>
                            <a:schemeClr val="tx1"/>
                          </a:solidFill>
                          <a:effectLst/>
                        </a:rPr>
                        <a:t>Esquema adecuado</a:t>
                      </a:r>
                      <a:endParaRPr lang="es-ES" sz="1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800" spc="100">
                          <a:solidFill>
                            <a:schemeClr val="tx1"/>
                          </a:solidFill>
                          <a:effectLst/>
                        </a:rPr>
                        <a:t>No</a:t>
                      </a:r>
                      <a:endParaRPr lang="es-ES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800" spc="100">
                          <a:solidFill>
                            <a:schemeClr val="tx1"/>
                          </a:solidFill>
                          <a:effectLst/>
                        </a:rPr>
                        <a:t>3 (30)</a:t>
                      </a:r>
                      <a:endParaRPr lang="es-ES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800" spc="100" dirty="0">
                          <a:solidFill>
                            <a:schemeClr val="tx1"/>
                          </a:solidFill>
                          <a:effectLst/>
                        </a:rPr>
                        <a:t>7 (70)</a:t>
                      </a:r>
                      <a:endParaRPr lang="es-E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800" spc="100">
                          <a:solidFill>
                            <a:schemeClr val="tx1"/>
                          </a:solidFill>
                          <a:effectLst/>
                        </a:rPr>
                        <a:t>2.222</a:t>
                      </a:r>
                      <a:endParaRPr lang="es-ES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76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800" spc="100">
                          <a:solidFill>
                            <a:schemeClr val="tx1"/>
                          </a:solidFill>
                          <a:effectLst/>
                        </a:rPr>
                        <a:t>Si </a:t>
                      </a:r>
                      <a:endParaRPr lang="es-ES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800" spc="100">
                          <a:solidFill>
                            <a:schemeClr val="tx1"/>
                          </a:solidFill>
                          <a:effectLst/>
                        </a:rPr>
                        <a:t>20 (34.4)</a:t>
                      </a:r>
                      <a:endParaRPr lang="es-ES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800" spc="100" dirty="0">
                          <a:solidFill>
                            <a:schemeClr val="tx1"/>
                          </a:solidFill>
                          <a:effectLst/>
                        </a:rPr>
                        <a:t>38(65.5)</a:t>
                      </a:r>
                      <a:endParaRPr lang="es-E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5760">
                <a:tc rowSpan="2"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800" b="0" spc="100" dirty="0">
                          <a:solidFill>
                            <a:schemeClr val="tx1"/>
                          </a:solidFill>
                          <a:effectLst/>
                        </a:rPr>
                        <a:t>Dosis warfarina (mg)</a:t>
                      </a:r>
                      <a:endParaRPr lang="es-ES" sz="1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800" spc="100">
                          <a:solidFill>
                            <a:schemeClr val="tx1"/>
                          </a:solidFill>
                          <a:effectLst/>
                        </a:rPr>
                        <a:t>≤5</a:t>
                      </a:r>
                      <a:endParaRPr lang="es-ES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800" spc="100">
                          <a:solidFill>
                            <a:schemeClr val="tx1"/>
                          </a:solidFill>
                          <a:effectLst/>
                        </a:rPr>
                        <a:t>5 (33.3)</a:t>
                      </a:r>
                      <a:endParaRPr lang="es-ES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800" spc="100" dirty="0">
                          <a:solidFill>
                            <a:schemeClr val="tx1"/>
                          </a:solidFill>
                          <a:effectLst/>
                        </a:rPr>
                        <a:t>10 (66.6)</a:t>
                      </a:r>
                      <a:endParaRPr lang="es-E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800" spc="100" dirty="0">
                          <a:solidFill>
                            <a:schemeClr val="tx1"/>
                          </a:solidFill>
                          <a:effectLst/>
                        </a:rPr>
                        <a:t>0.806</a:t>
                      </a:r>
                      <a:endParaRPr lang="es-E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576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800" spc="100">
                          <a:solidFill>
                            <a:schemeClr val="tx1"/>
                          </a:solidFill>
                          <a:effectLst/>
                        </a:rPr>
                        <a:t>&gt;5</a:t>
                      </a:r>
                      <a:endParaRPr lang="es-ES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800" spc="100">
                          <a:solidFill>
                            <a:schemeClr val="tx1"/>
                          </a:solidFill>
                          <a:effectLst/>
                        </a:rPr>
                        <a:t>18 (33.9)</a:t>
                      </a:r>
                      <a:endParaRPr lang="es-ES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800" spc="100" dirty="0">
                          <a:solidFill>
                            <a:schemeClr val="tx1"/>
                          </a:solidFill>
                          <a:effectLst/>
                        </a:rPr>
                        <a:t>    35 (66)</a:t>
                      </a:r>
                      <a:endParaRPr lang="es-E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197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199630" y="832885"/>
            <a:ext cx="1050834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s-ES" sz="2800" kern="1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Servicio Nacional de Cardiopatía y Embarazo.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es-ES" sz="3200" dirty="0">
              <a:solidFill>
                <a:srgbClr val="0070C0"/>
              </a:solidFill>
            </a:endParaRPr>
          </a:p>
        </p:txBody>
      </p:sp>
      <p:grpSp>
        <p:nvGrpSpPr>
          <p:cNvPr id="9" name="7 Grupo"/>
          <p:cNvGrpSpPr/>
          <p:nvPr/>
        </p:nvGrpSpPr>
        <p:grpSpPr>
          <a:xfrm>
            <a:off x="10230676" y="387963"/>
            <a:ext cx="954593" cy="1089335"/>
            <a:chOff x="10819361" y="87060"/>
            <a:chExt cx="1127878" cy="1361781"/>
          </a:xfrm>
        </p:grpSpPr>
        <p:pic>
          <p:nvPicPr>
            <p:cNvPr id="10" name="Imagen 4"/>
            <p:cNvPicPr/>
            <p:nvPr/>
          </p:nvPicPr>
          <p:blipFill>
            <a:blip r:embed="rId2" cstate="print"/>
            <a:srcRect/>
            <a:stretch/>
          </p:blipFill>
          <p:spPr>
            <a:xfrm>
              <a:off x="10819361" y="87060"/>
              <a:ext cx="1127878" cy="1020299"/>
            </a:xfrm>
            <a:prstGeom prst="rect">
              <a:avLst/>
            </a:prstGeom>
            <a:ln>
              <a:noFill/>
            </a:ln>
          </p:spPr>
        </p:pic>
        <p:sp>
          <p:nvSpPr>
            <p:cNvPr id="11" name="CuadroTexto 10"/>
            <p:cNvSpPr txBox="1"/>
            <p:nvPr/>
          </p:nvSpPr>
          <p:spPr>
            <a:xfrm>
              <a:off x="10983190" y="1079509"/>
              <a:ext cx="80021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SNCE</a:t>
              </a:r>
              <a:endPara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" name="Rectángulo 2"/>
          <p:cNvSpPr/>
          <p:nvPr/>
        </p:nvSpPr>
        <p:spPr>
          <a:xfrm>
            <a:off x="1065729" y="1649057"/>
            <a:ext cx="949625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s-ES" sz="2400" b="1" dirty="0"/>
              <a:t>Tabla 10. Vía del parto e indicaciones de cesárea en las gestantes que llegaron a término.</a:t>
            </a:r>
            <a:r>
              <a:rPr lang="es-ES" sz="2400" dirty="0"/>
              <a:t> </a:t>
            </a:r>
            <a:endParaRPr lang="es-ES" sz="2400" dirty="0">
              <a:effectLst/>
              <a:ea typeface="Times New Roman" panose="02020603050405020304" pitchFamily="18" charset="0"/>
            </a:endParaRPr>
          </a:p>
        </p:txBody>
      </p:sp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5079799"/>
              </p:ext>
            </p:extLst>
          </p:nvPr>
        </p:nvGraphicFramePr>
        <p:xfrm>
          <a:off x="2385392" y="2800647"/>
          <a:ext cx="6608693" cy="304356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813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250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023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14133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b="1" spc="100" dirty="0">
                          <a:effectLst/>
                        </a:rPr>
                        <a:t> Vía del parto y causas de cesárea</a:t>
                      </a:r>
                      <a:endParaRPr lang="es-ES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b="1" spc="100" dirty="0">
                          <a:effectLst/>
                        </a:rPr>
                        <a:t>n</a:t>
                      </a:r>
                      <a:endParaRPr lang="es-ES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b="1" spc="100" dirty="0">
                          <a:effectLst/>
                        </a:rPr>
                        <a:t>% de los partos (22) </a:t>
                      </a:r>
                      <a:endParaRPr lang="es-ES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0445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spc="100" dirty="0" smtClean="0">
                          <a:effectLst/>
                        </a:rPr>
                        <a:t>Fisiológico </a:t>
                      </a:r>
                      <a:r>
                        <a:rPr lang="es-ES" sz="2000" spc="100" dirty="0">
                          <a:effectLst/>
                        </a:rPr>
                        <a:t>(vía vaginal)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spc="100" dirty="0">
                          <a:effectLst/>
                        </a:rPr>
                        <a:t>15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spc="100">
                          <a:effectLst/>
                        </a:rPr>
                        <a:t>68.1</a:t>
                      </a:r>
                      <a:endParaRPr lang="es-E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0445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spc="100" dirty="0" smtClean="0">
                          <a:effectLst/>
                        </a:rPr>
                        <a:t>Cesárea 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spc="100">
                          <a:effectLst/>
                        </a:rPr>
                        <a:t>7</a:t>
                      </a:r>
                      <a:endParaRPr lang="es-E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spc="100" dirty="0">
                          <a:effectLst/>
                        </a:rPr>
                        <a:t>31.8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0445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spc="100" dirty="0">
                          <a:effectLst/>
                        </a:rPr>
                        <a:t>Inducción fallida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spc="100">
                          <a:effectLst/>
                        </a:rPr>
                        <a:t>4</a:t>
                      </a:r>
                      <a:endParaRPr lang="es-E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spc="100" dirty="0">
                          <a:effectLst/>
                        </a:rPr>
                        <a:t>22.2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0445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spc="100" dirty="0">
                          <a:effectLst/>
                        </a:rPr>
                        <a:t>Cesárea previa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spc="100">
                          <a:effectLst/>
                        </a:rPr>
                        <a:t>1</a:t>
                      </a:r>
                      <a:endParaRPr lang="es-E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spc="100" dirty="0">
                          <a:effectLst/>
                        </a:rPr>
                        <a:t>5.6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0445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spc="100" dirty="0">
                          <a:effectLst/>
                        </a:rPr>
                        <a:t>Cardiovascular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spc="100">
                          <a:effectLst/>
                        </a:rPr>
                        <a:t>2</a:t>
                      </a:r>
                      <a:endParaRPr lang="es-E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2000" spc="100" dirty="0">
                          <a:effectLst/>
                        </a:rPr>
                        <a:t>11.1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20801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E:\imágenes\images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0712" y="1451982"/>
            <a:ext cx="3219433" cy="24914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3" descr="E:\imágenes\bebe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3762" y="2697723"/>
            <a:ext cx="3661916" cy="24914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8458" y="5707615"/>
            <a:ext cx="6011863" cy="858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27976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ángulo redondeado 20"/>
          <p:cNvSpPr/>
          <p:nvPr/>
        </p:nvSpPr>
        <p:spPr>
          <a:xfrm>
            <a:off x="1349115" y="5109942"/>
            <a:ext cx="9836154" cy="145575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itchFamily="34" charset="0"/>
              <a:buChar char="•"/>
            </a:pPr>
            <a:r>
              <a:rPr lang="es-MX" sz="2000" dirty="0">
                <a:solidFill>
                  <a:schemeClr val="tx1"/>
                </a:solidFill>
                <a:cs typeface="Times New Roman" pitchFamily="18" charset="0"/>
              </a:rPr>
              <a:t>Las válvulas mecánicas tienen un rendimiento hemodinámico y una durabilidad a largo plazo excelentes</a:t>
            </a:r>
            <a:r>
              <a:rPr lang="es-MX" sz="2000" dirty="0" smtClean="0">
                <a:solidFill>
                  <a:schemeClr val="tx1"/>
                </a:solidFill>
                <a:cs typeface="Times New Roman" pitchFamily="18" charset="0"/>
              </a:rPr>
              <a:t>.</a:t>
            </a:r>
            <a:endParaRPr lang="es-MX" sz="2000" dirty="0">
              <a:solidFill>
                <a:schemeClr val="tx1"/>
              </a:solidFill>
              <a:cs typeface="Times New Roman" pitchFamily="18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s-MX" sz="2000" dirty="0">
                <a:solidFill>
                  <a:schemeClr val="tx1"/>
                </a:solidFill>
                <a:cs typeface="Times New Roman" pitchFamily="18" charset="0"/>
              </a:rPr>
              <a:t> La necesidad de anticoagulación aumenta la mortalidad y la morbilidad fetal y materna.</a:t>
            </a:r>
          </a:p>
        </p:txBody>
      </p:sp>
      <p:sp>
        <p:nvSpPr>
          <p:cNvPr id="4" name="Rectángulo 3"/>
          <p:cNvSpPr/>
          <p:nvPr/>
        </p:nvSpPr>
        <p:spPr>
          <a:xfrm>
            <a:off x="199631" y="763225"/>
            <a:ext cx="1050834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s-ES" sz="2800" kern="1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Servicio Nacional de Cardiopatía y Embarazo.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es-ES" sz="3200" dirty="0">
              <a:solidFill>
                <a:srgbClr val="0070C0"/>
              </a:solidFill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995673" y="1496835"/>
            <a:ext cx="9373663" cy="4801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2800" dirty="0">
                <a:cs typeface="Times New Roman" pitchFamily="18" charset="0"/>
              </a:rPr>
              <a:t>Tipo de prótesis. Ventajas y desventajas </a:t>
            </a:r>
          </a:p>
        </p:txBody>
      </p:sp>
      <p:grpSp>
        <p:nvGrpSpPr>
          <p:cNvPr id="9" name="7 Grupo"/>
          <p:cNvGrpSpPr/>
          <p:nvPr/>
        </p:nvGrpSpPr>
        <p:grpSpPr>
          <a:xfrm>
            <a:off x="10230677" y="486328"/>
            <a:ext cx="954593" cy="1089335"/>
            <a:chOff x="10819361" y="87060"/>
            <a:chExt cx="1127878" cy="1361781"/>
          </a:xfrm>
        </p:grpSpPr>
        <p:pic>
          <p:nvPicPr>
            <p:cNvPr id="10" name="Imagen 4"/>
            <p:cNvPicPr/>
            <p:nvPr/>
          </p:nvPicPr>
          <p:blipFill>
            <a:blip r:embed="rId2" cstate="print"/>
            <a:srcRect/>
            <a:stretch/>
          </p:blipFill>
          <p:spPr>
            <a:xfrm>
              <a:off x="10819361" y="87060"/>
              <a:ext cx="1127878" cy="1020299"/>
            </a:xfrm>
            <a:prstGeom prst="rect">
              <a:avLst/>
            </a:prstGeom>
            <a:ln>
              <a:noFill/>
            </a:ln>
          </p:spPr>
        </p:pic>
        <p:sp>
          <p:nvSpPr>
            <p:cNvPr id="11" name="CuadroTexto 10"/>
            <p:cNvSpPr txBox="1"/>
            <p:nvPr/>
          </p:nvSpPr>
          <p:spPr>
            <a:xfrm>
              <a:off x="10983190" y="1079509"/>
              <a:ext cx="80021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SNCE</a:t>
              </a:r>
              <a:endPara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7" name="8 Grupo"/>
          <p:cNvGrpSpPr/>
          <p:nvPr/>
        </p:nvGrpSpPr>
        <p:grpSpPr>
          <a:xfrm>
            <a:off x="1396967" y="4778728"/>
            <a:ext cx="2860240" cy="576063"/>
            <a:chOff x="4335772" y="447821"/>
            <a:chExt cx="2016224" cy="1568405"/>
          </a:xfrm>
          <a:solidFill>
            <a:schemeClr val="accent5">
              <a:lumMod val="40000"/>
              <a:lumOff val="60000"/>
            </a:schemeClr>
          </a:solidFill>
          <a:scene3d>
            <a:camera prst="orthographicFront"/>
            <a:lightRig rig="chilly" dir="t"/>
          </a:scene3d>
        </p:grpSpPr>
        <p:sp>
          <p:nvSpPr>
            <p:cNvPr id="18" name="9 Rectángulo redondeado"/>
            <p:cNvSpPr/>
            <p:nvPr/>
          </p:nvSpPr>
          <p:spPr>
            <a:xfrm>
              <a:off x="4335772" y="447821"/>
              <a:ext cx="2016224" cy="1568405"/>
            </a:xfrm>
            <a:prstGeom prst="roundRect">
              <a:avLst/>
            </a:prstGeom>
            <a:grpFill/>
            <a:ln>
              <a:solidFill>
                <a:schemeClr val="tx1"/>
              </a:solidFill>
            </a:ln>
            <a:sp3d prstMaterial="translucentPowder">
              <a:bevelT w="127000" h="25400" prst="slop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9" name="10 Rectángulo"/>
            <p:cNvSpPr/>
            <p:nvPr/>
          </p:nvSpPr>
          <p:spPr>
            <a:xfrm>
              <a:off x="4412335" y="524384"/>
              <a:ext cx="1939661" cy="1415279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  <a:sp3d>
              <a:bevelT prst="slope"/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MX" sz="2400" kern="1200" dirty="0" smtClean="0">
                  <a:solidFill>
                    <a:schemeClr val="tx1"/>
                  </a:solidFill>
                  <a:cs typeface="Times New Roman" pitchFamily="18" charset="0"/>
                </a:rPr>
                <a:t>Prótesis mecánicas</a:t>
              </a:r>
            </a:p>
          </p:txBody>
        </p:sp>
      </p:grpSp>
      <p:sp>
        <p:nvSpPr>
          <p:cNvPr id="2" name="Rectángulo redondeado 1"/>
          <p:cNvSpPr/>
          <p:nvPr/>
        </p:nvSpPr>
        <p:spPr>
          <a:xfrm>
            <a:off x="1349114" y="2703592"/>
            <a:ext cx="9836155" cy="173188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itchFamily="34" charset="0"/>
              <a:buChar char="•"/>
            </a:pPr>
            <a:r>
              <a:rPr lang="es-MX" sz="2000" dirty="0">
                <a:solidFill>
                  <a:schemeClr val="tx1"/>
                </a:solidFill>
                <a:cs typeface="Times New Roman" pitchFamily="18" charset="0"/>
              </a:rPr>
              <a:t>Las válvulas </a:t>
            </a:r>
            <a:r>
              <a:rPr lang="es-MX" sz="2000" dirty="0" err="1">
                <a:solidFill>
                  <a:schemeClr val="tx1"/>
                </a:solidFill>
                <a:cs typeface="Times New Roman" pitchFamily="18" charset="0"/>
              </a:rPr>
              <a:t>bioprotésicas</a:t>
            </a:r>
            <a:r>
              <a:rPr lang="es-MX" sz="20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s-MX" sz="2000" dirty="0" smtClean="0">
                <a:solidFill>
                  <a:schemeClr val="tx1"/>
                </a:solidFill>
                <a:cs typeface="Times New Roman" pitchFamily="18" charset="0"/>
              </a:rPr>
              <a:t>tienen </a:t>
            </a:r>
            <a:r>
              <a:rPr lang="es-MX" sz="2000" dirty="0">
                <a:solidFill>
                  <a:schemeClr val="tx1"/>
                </a:solidFill>
                <a:cs typeface="Times New Roman" pitchFamily="18" charset="0"/>
              </a:rPr>
              <a:t>un buen rendimiento hemodinámico y son mucho menos </a:t>
            </a:r>
            <a:r>
              <a:rPr lang="es-MX" sz="2000" dirty="0" err="1">
                <a:solidFill>
                  <a:schemeClr val="tx1"/>
                </a:solidFill>
                <a:cs typeface="Times New Roman" pitchFamily="18" charset="0"/>
              </a:rPr>
              <a:t>trombogénicas</a:t>
            </a:r>
            <a:r>
              <a:rPr lang="es-MX" sz="2000" dirty="0">
                <a:solidFill>
                  <a:schemeClr val="tx1"/>
                </a:solidFill>
                <a:cs typeface="Times New Roman" pitchFamily="18" charset="0"/>
              </a:rPr>
              <a:t>.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MX" sz="2000" dirty="0" smtClean="0">
                <a:solidFill>
                  <a:schemeClr val="tx1"/>
                </a:solidFill>
                <a:cs typeface="Times New Roman" pitchFamily="18" charset="0"/>
              </a:rPr>
              <a:t>Su uso en mujeres jóvenes se asocia a un alto riesgo de deterioro estructural de la válvula, que ocurre en un 50% de las mujeres menores de 30 anos a los 10 años de la implantación. Es mayor en la posición mitral que en la aórtica y la </a:t>
            </a:r>
            <a:r>
              <a:rPr lang="es-MX" sz="2000" dirty="0" err="1" smtClean="0">
                <a:solidFill>
                  <a:schemeClr val="tx1"/>
                </a:solidFill>
                <a:cs typeface="Times New Roman" pitchFamily="18" charset="0"/>
              </a:rPr>
              <a:t>tricuspídea</a:t>
            </a:r>
            <a:endParaRPr lang="es-MX" sz="2000" dirty="0">
              <a:solidFill>
                <a:schemeClr val="tx1"/>
              </a:solidFill>
              <a:cs typeface="Times New Roman" pitchFamily="18" charset="0"/>
            </a:endParaRPr>
          </a:p>
        </p:txBody>
      </p:sp>
      <p:grpSp>
        <p:nvGrpSpPr>
          <p:cNvPr id="13" name="4 Grupo"/>
          <p:cNvGrpSpPr/>
          <p:nvPr/>
        </p:nvGrpSpPr>
        <p:grpSpPr>
          <a:xfrm>
            <a:off x="1349114" y="2224466"/>
            <a:ext cx="2908093" cy="576063"/>
            <a:chOff x="4335772" y="447821"/>
            <a:chExt cx="2016224" cy="1568405"/>
          </a:xfrm>
          <a:solidFill>
            <a:schemeClr val="accent5">
              <a:lumMod val="40000"/>
              <a:lumOff val="60000"/>
            </a:schemeClr>
          </a:solidFill>
          <a:scene3d>
            <a:camera prst="orthographicFront"/>
            <a:lightRig rig="chilly" dir="t"/>
          </a:scene3d>
        </p:grpSpPr>
        <p:sp>
          <p:nvSpPr>
            <p:cNvPr id="14" name="5 Rectángulo redondeado"/>
            <p:cNvSpPr/>
            <p:nvPr/>
          </p:nvSpPr>
          <p:spPr>
            <a:xfrm>
              <a:off x="4335772" y="447821"/>
              <a:ext cx="2016224" cy="1568405"/>
            </a:xfrm>
            <a:prstGeom prst="roundRect">
              <a:avLst/>
            </a:prstGeom>
            <a:grpFill/>
            <a:ln>
              <a:solidFill>
                <a:schemeClr val="tx1"/>
              </a:solidFill>
            </a:ln>
            <a:sp3d prstMaterial="translucentPowder">
              <a:bevelT w="127000" h="25400" prst="slop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6 Rectángulo"/>
            <p:cNvSpPr/>
            <p:nvPr/>
          </p:nvSpPr>
          <p:spPr>
            <a:xfrm>
              <a:off x="4412335" y="524384"/>
              <a:ext cx="1939661" cy="1415279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  <a:sp3d>
              <a:bevelT prst="slope"/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MX" sz="2400" kern="1200" dirty="0" smtClean="0">
                  <a:solidFill>
                    <a:schemeClr val="tx1"/>
                  </a:solidFill>
                  <a:cs typeface="Times New Roman" pitchFamily="18" charset="0"/>
                </a:rPr>
                <a:t>Prótesis biológicas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63235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199631" y="941709"/>
            <a:ext cx="1050834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s-ES" sz="2800" kern="1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Servicio Nacional de Cardiopatía y Embarazo.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es-ES" sz="3200" dirty="0">
              <a:solidFill>
                <a:srgbClr val="0070C0"/>
              </a:solidFill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995672" y="2096394"/>
            <a:ext cx="10381861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400" b="1" dirty="0">
                <a:cs typeface="Times New Roman" pitchFamily="18" charset="0"/>
              </a:rPr>
              <a:t> </a:t>
            </a:r>
            <a:r>
              <a:rPr lang="es-MX" sz="2400" b="1" dirty="0" smtClean="0">
                <a:cs typeface="Times New Roman" pitchFamily="18" charset="0"/>
              </a:rPr>
              <a:t>  Prótesis biológica</a:t>
            </a:r>
          </a:p>
          <a:p>
            <a:endParaRPr lang="es-MX" sz="2400" b="1" dirty="0">
              <a:cs typeface="Times New Roman" pitchFamily="18" charset="0"/>
            </a:endParaRPr>
          </a:p>
          <a:p>
            <a:endParaRPr lang="es-MX" sz="2400" b="1" dirty="0" smtClean="0">
              <a:cs typeface="Times New Roman" pitchFamily="18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s-MX" sz="2400" dirty="0" smtClean="0">
                <a:cs typeface="Times New Roman" pitchFamily="18" charset="0"/>
              </a:rPr>
              <a:t>Las </a:t>
            </a:r>
            <a:r>
              <a:rPr lang="es-MX" sz="2400" dirty="0">
                <a:cs typeface="Times New Roman" pitchFamily="18" charset="0"/>
              </a:rPr>
              <a:t>mujeres con una válvula </a:t>
            </a:r>
            <a:r>
              <a:rPr lang="es-MX" sz="2400" dirty="0" err="1">
                <a:cs typeface="Times New Roman" pitchFamily="18" charset="0"/>
              </a:rPr>
              <a:t>bioprotésica</a:t>
            </a:r>
            <a:r>
              <a:rPr lang="es-MX" sz="2400" dirty="0">
                <a:cs typeface="Times New Roman" pitchFamily="18" charset="0"/>
              </a:rPr>
              <a:t> generalmente toleran bien el embarazo.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MX" sz="2400" dirty="0">
                <a:cs typeface="Times New Roman" pitchFamily="18" charset="0"/>
              </a:rPr>
              <a:t>El riesgo cardiovascular materno esta condicionado principalmente por la función de la </a:t>
            </a:r>
            <a:r>
              <a:rPr lang="es-MX" sz="2400" dirty="0" err="1">
                <a:cs typeface="Times New Roman" pitchFamily="18" charset="0"/>
              </a:rPr>
              <a:t>bioprótesis</a:t>
            </a:r>
            <a:r>
              <a:rPr lang="es-MX" sz="2400" dirty="0">
                <a:cs typeface="Times New Roman" pitchFamily="18" charset="0"/>
              </a:rPr>
              <a:t>.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MX" sz="2400" dirty="0">
                <a:cs typeface="Times New Roman" pitchFamily="18" charset="0"/>
              </a:rPr>
              <a:t>El riesgo es menor en mujeres sin disfunción o con disfunción mínima de la </a:t>
            </a:r>
            <a:r>
              <a:rPr lang="es-MX" sz="2400" dirty="0" err="1">
                <a:cs typeface="Times New Roman" pitchFamily="18" charset="0"/>
              </a:rPr>
              <a:t>bioprótesis</a:t>
            </a:r>
            <a:r>
              <a:rPr lang="es-MX" sz="2400" dirty="0">
                <a:cs typeface="Times New Roman" pitchFamily="18" charset="0"/>
              </a:rPr>
              <a:t> y función ventricular no deteriorada.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MX" sz="2400" dirty="0" smtClean="0">
                <a:cs typeface="Times New Roman" pitchFamily="18" charset="0"/>
              </a:rPr>
              <a:t>El tratamiento </a:t>
            </a:r>
            <a:r>
              <a:rPr lang="es-MX" sz="2400" dirty="0">
                <a:cs typeface="Times New Roman" pitchFamily="18" charset="0"/>
              </a:rPr>
              <a:t>medico y las indicaciones para la intervención son comparables con los de los embarazos con disfunción valvular nativa.</a:t>
            </a:r>
          </a:p>
        </p:txBody>
      </p:sp>
      <p:grpSp>
        <p:nvGrpSpPr>
          <p:cNvPr id="9" name="7 Grupo"/>
          <p:cNvGrpSpPr/>
          <p:nvPr/>
        </p:nvGrpSpPr>
        <p:grpSpPr>
          <a:xfrm>
            <a:off x="10230677" y="486328"/>
            <a:ext cx="954593" cy="1089335"/>
            <a:chOff x="10819361" y="87060"/>
            <a:chExt cx="1127878" cy="1361781"/>
          </a:xfrm>
        </p:grpSpPr>
        <p:pic>
          <p:nvPicPr>
            <p:cNvPr id="10" name="Imagen 4"/>
            <p:cNvPicPr/>
            <p:nvPr/>
          </p:nvPicPr>
          <p:blipFill>
            <a:blip r:embed="rId2" cstate="print"/>
            <a:srcRect/>
            <a:stretch/>
          </p:blipFill>
          <p:spPr>
            <a:xfrm>
              <a:off x="10819361" y="87060"/>
              <a:ext cx="1127878" cy="1020299"/>
            </a:xfrm>
            <a:prstGeom prst="rect">
              <a:avLst/>
            </a:prstGeom>
            <a:ln>
              <a:noFill/>
            </a:ln>
          </p:spPr>
        </p:pic>
        <p:sp>
          <p:nvSpPr>
            <p:cNvPr id="11" name="CuadroTexto 10"/>
            <p:cNvSpPr txBox="1"/>
            <p:nvPr/>
          </p:nvSpPr>
          <p:spPr>
            <a:xfrm>
              <a:off x="10983190" y="1079509"/>
              <a:ext cx="80021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SNCE</a:t>
              </a:r>
              <a:endPara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13" name="Imagen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36584" y="1941718"/>
            <a:ext cx="4006979" cy="1008112"/>
          </a:xfrm>
          <a:prstGeom prst="rect">
            <a:avLst/>
          </a:prstGeom>
        </p:spPr>
      </p:pic>
      <p:sp>
        <p:nvSpPr>
          <p:cNvPr id="3" name="Rectángulo 2"/>
          <p:cNvSpPr/>
          <p:nvPr/>
        </p:nvSpPr>
        <p:spPr>
          <a:xfrm>
            <a:off x="4032354" y="1957372"/>
            <a:ext cx="284813" cy="246182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Rectángulo 13"/>
          <p:cNvSpPr/>
          <p:nvPr/>
        </p:nvSpPr>
        <p:spPr>
          <a:xfrm>
            <a:off x="5364558" y="1973303"/>
            <a:ext cx="284813" cy="246182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Rectángulo 14"/>
          <p:cNvSpPr/>
          <p:nvPr/>
        </p:nvSpPr>
        <p:spPr>
          <a:xfrm>
            <a:off x="6706369" y="1957372"/>
            <a:ext cx="284813" cy="246182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Rectángulo redondeado 4"/>
          <p:cNvSpPr/>
          <p:nvPr/>
        </p:nvSpPr>
        <p:spPr>
          <a:xfrm>
            <a:off x="848139" y="3088852"/>
            <a:ext cx="10529394" cy="327328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84471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199631" y="941709"/>
            <a:ext cx="1050834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s-ES" sz="2800" kern="1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Servicio Nacional de Cardiopatía y Embarazo.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es-ES" sz="3200" dirty="0">
              <a:solidFill>
                <a:srgbClr val="0070C0"/>
              </a:solidFill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803409" y="2576173"/>
            <a:ext cx="10381861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MX" sz="2400" b="1" dirty="0" smtClean="0">
              <a:cs typeface="Times New Roman" pitchFamily="18" charset="0"/>
            </a:endParaRPr>
          </a:p>
          <a:p>
            <a:endParaRPr lang="es-MX" sz="2400" dirty="0">
              <a:cs typeface="Times New Roman" pitchFamily="18" charset="0"/>
            </a:endParaRPr>
          </a:p>
          <a:p>
            <a:endParaRPr lang="es-MX" sz="2400" dirty="0" smtClean="0">
              <a:cs typeface="Times New Roman" pitchFamily="18" charset="0"/>
            </a:endParaRPr>
          </a:p>
          <a:p>
            <a:endParaRPr lang="es-MX" sz="2400" dirty="0" smtClean="0">
              <a:cs typeface="Times New Roman" pitchFamily="18" charset="0"/>
            </a:endParaRPr>
          </a:p>
          <a:p>
            <a:pPr marL="285750" indent="-285750">
              <a:buFont typeface="Arial" pitchFamily="34" charset="0"/>
              <a:buChar char="•"/>
            </a:pPr>
            <a:endParaRPr lang="es-MX" sz="2400" dirty="0" smtClean="0">
              <a:cs typeface="Times New Roman" pitchFamily="18" charset="0"/>
            </a:endParaRPr>
          </a:p>
        </p:txBody>
      </p:sp>
      <p:grpSp>
        <p:nvGrpSpPr>
          <p:cNvPr id="9" name="7 Grupo"/>
          <p:cNvGrpSpPr/>
          <p:nvPr/>
        </p:nvGrpSpPr>
        <p:grpSpPr>
          <a:xfrm>
            <a:off x="10230677" y="486328"/>
            <a:ext cx="954593" cy="1089335"/>
            <a:chOff x="10819361" y="87060"/>
            <a:chExt cx="1127878" cy="1361781"/>
          </a:xfrm>
        </p:grpSpPr>
        <p:pic>
          <p:nvPicPr>
            <p:cNvPr id="10" name="Imagen 4"/>
            <p:cNvPicPr/>
            <p:nvPr/>
          </p:nvPicPr>
          <p:blipFill>
            <a:blip r:embed="rId2" cstate="print"/>
            <a:srcRect/>
            <a:stretch/>
          </p:blipFill>
          <p:spPr>
            <a:xfrm>
              <a:off x="10819361" y="87060"/>
              <a:ext cx="1127878" cy="1020299"/>
            </a:xfrm>
            <a:prstGeom prst="rect">
              <a:avLst/>
            </a:prstGeom>
            <a:ln>
              <a:noFill/>
            </a:ln>
          </p:spPr>
        </p:pic>
        <p:sp>
          <p:nvSpPr>
            <p:cNvPr id="11" name="CuadroTexto 10"/>
            <p:cNvSpPr txBox="1"/>
            <p:nvPr/>
          </p:nvSpPr>
          <p:spPr>
            <a:xfrm>
              <a:off x="10983190" y="1079509"/>
              <a:ext cx="80021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SNCE</a:t>
              </a:r>
              <a:endPara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7" name="4 Rectángulo"/>
          <p:cNvSpPr/>
          <p:nvPr/>
        </p:nvSpPr>
        <p:spPr>
          <a:xfrm>
            <a:off x="1388294" y="1957372"/>
            <a:ext cx="8842383" cy="830997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wrap="square">
            <a:spAutoFit/>
          </a:bodyPr>
          <a:lstStyle/>
          <a:p>
            <a:pPr algn="ctr"/>
            <a:r>
              <a:rPr lang="es-MX" sz="2400" dirty="0" smtClean="0">
                <a:cs typeface="Times New Roman" pitchFamily="18" charset="0"/>
              </a:rPr>
              <a:t>Hemodinámicamente, </a:t>
            </a:r>
            <a:r>
              <a:rPr lang="es-MX" sz="2400" dirty="0">
                <a:cs typeface="Times New Roman" pitchFamily="18" charset="0"/>
              </a:rPr>
              <a:t>las mujeres con </a:t>
            </a:r>
            <a:r>
              <a:rPr lang="es-MX" sz="2400" dirty="0" smtClean="0">
                <a:cs typeface="Times New Roman" pitchFamily="18" charset="0"/>
              </a:rPr>
              <a:t>válvulas mecánicas con buen </a:t>
            </a:r>
            <a:r>
              <a:rPr lang="es-MX" sz="2400" dirty="0">
                <a:cs typeface="Times New Roman" pitchFamily="18" charset="0"/>
              </a:rPr>
              <a:t>funcionamiento toleran bien el embarazo</a:t>
            </a:r>
          </a:p>
        </p:txBody>
      </p:sp>
      <p:sp>
        <p:nvSpPr>
          <p:cNvPr id="2" name="Rectángulo 1"/>
          <p:cNvSpPr/>
          <p:nvPr/>
        </p:nvSpPr>
        <p:spPr>
          <a:xfrm>
            <a:off x="931757" y="1495707"/>
            <a:ext cx="255396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2400" b="1" dirty="0">
                <a:cs typeface="Times New Roman" pitchFamily="18" charset="0"/>
              </a:rPr>
              <a:t>Prótesis mecánica.</a:t>
            </a: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3409" y="4895023"/>
            <a:ext cx="3027193" cy="893815"/>
          </a:xfrm>
          <a:prstGeom prst="rect">
            <a:avLst/>
          </a:prstGeom>
        </p:spPr>
      </p:pic>
      <p:sp>
        <p:nvSpPr>
          <p:cNvPr id="3" name="Rectángulo redondeado 2"/>
          <p:cNvSpPr/>
          <p:nvPr/>
        </p:nvSpPr>
        <p:spPr>
          <a:xfrm>
            <a:off x="1068453" y="2819900"/>
            <a:ext cx="7280417" cy="145153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itchFamily="34" charset="0"/>
              <a:buChar char="•"/>
            </a:pPr>
            <a:r>
              <a:rPr lang="es-MX" sz="2400" dirty="0" smtClean="0">
                <a:solidFill>
                  <a:schemeClr val="tx1"/>
                </a:solidFill>
                <a:cs typeface="Times New Roman" pitchFamily="18" charset="0"/>
              </a:rPr>
              <a:t>Mayor riesgo de trombosis valvular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MX" sz="2400" dirty="0" smtClean="0">
                <a:solidFill>
                  <a:schemeClr val="tx1"/>
                </a:solidFill>
                <a:cs typeface="Times New Roman" pitchFamily="18" charset="0"/>
              </a:rPr>
              <a:t>Mayor </a:t>
            </a:r>
            <a:r>
              <a:rPr lang="es-MX" sz="2400" dirty="0">
                <a:solidFill>
                  <a:schemeClr val="tx1"/>
                </a:solidFill>
                <a:cs typeface="Times New Roman" pitchFamily="18" charset="0"/>
              </a:rPr>
              <a:t>riesgo de complicaciones hemorrágicas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MX" sz="2400" dirty="0">
                <a:solidFill>
                  <a:schemeClr val="tx1"/>
                </a:solidFill>
                <a:cs typeface="Times New Roman" pitchFamily="18" charset="0"/>
              </a:rPr>
              <a:t>Mayor riesgo de complicaciones fetales y neonatales.</a:t>
            </a:r>
          </a:p>
        </p:txBody>
      </p:sp>
      <p:sp>
        <p:nvSpPr>
          <p:cNvPr id="12" name="Rectángulo redondeado 11"/>
          <p:cNvSpPr/>
          <p:nvPr/>
        </p:nvSpPr>
        <p:spPr>
          <a:xfrm>
            <a:off x="4014460" y="4361754"/>
            <a:ext cx="7329402" cy="238360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MX" sz="2400" dirty="0" smtClean="0">
              <a:solidFill>
                <a:schemeClr val="tx1"/>
              </a:solidFill>
              <a:cs typeface="Times New Roman" pitchFamily="18" charset="0"/>
            </a:endParaRPr>
          </a:p>
          <a:p>
            <a:r>
              <a:rPr lang="es-MX" sz="2400" dirty="0" smtClean="0">
                <a:solidFill>
                  <a:schemeClr val="tx1"/>
                </a:solidFill>
                <a:cs typeface="Times New Roman" pitchFamily="18" charset="0"/>
              </a:rPr>
              <a:t>El </a:t>
            </a:r>
            <a:r>
              <a:rPr lang="es-MX" sz="2400" dirty="0">
                <a:solidFill>
                  <a:schemeClr val="tx1"/>
                </a:solidFill>
                <a:cs typeface="Times New Roman" pitchFamily="18" charset="0"/>
              </a:rPr>
              <a:t>riesgo depende de: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MX" sz="2400" dirty="0">
                <a:solidFill>
                  <a:schemeClr val="tx1"/>
                </a:solidFill>
                <a:cs typeface="Times New Roman" pitchFamily="18" charset="0"/>
              </a:rPr>
              <a:t>Tiempo de implantación de la prótesis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MX" sz="2400" dirty="0">
                <a:solidFill>
                  <a:schemeClr val="tx1"/>
                </a:solidFill>
                <a:cs typeface="Times New Roman" pitchFamily="18" charset="0"/>
              </a:rPr>
              <a:t>Tipo de prótesis mecánica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MX" sz="2400" dirty="0">
                <a:solidFill>
                  <a:schemeClr val="tx1"/>
                </a:solidFill>
                <a:cs typeface="Times New Roman" pitchFamily="18" charset="0"/>
              </a:rPr>
              <a:t>Esquema de anticoagulación utilizado.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MX" sz="2400" dirty="0">
                <a:solidFill>
                  <a:schemeClr val="tx1"/>
                </a:solidFill>
                <a:cs typeface="Times New Roman" pitchFamily="18" charset="0"/>
              </a:rPr>
              <a:t>Dosis de medicamentos utilizada.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MX" sz="2400" dirty="0">
                <a:solidFill>
                  <a:schemeClr val="tx1"/>
                </a:solidFill>
                <a:cs typeface="Times New Roman" pitchFamily="18" charset="0"/>
              </a:rPr>
              <a:t>Estado de la prótesis antes de comenzar el embarazo</a:t>
            </a:r>
          </a:p>
          <a:p>
            <a:pPr marL="285750" indent="-285750">
              <a:buFont typeface="Arial" pitchFamily="34" charset="0"/>
              <a:buChar char="•"/>
            </a:pPr>
            <a:endParaRPr lang="es-MX" sz="2400" dirty="0">
              <a:solidFill>
                <a:schemeClr val="tx1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013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199631" y="941709"/>
            <a:ext cx="1050834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s-ES" sz="2800" kern="1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Servicio Nacional de Cardiopatía y Embarazo.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es-ES" sz="3200" dirty="0">
              <a:solidFill>
                <a:srgbClr val="0070C0"/>
              </a:solidFill>
            </a:endParaRPr>
          </a:p>
        </p:txBody>
      </p:sp>
      <p:grpSp>
        <p:nvGrpSpPr>
          <p:cNvPr id="9" name="7 Grupo"/>
          <p:cNvGrpSpPr/>
          <p:nvPr/>
        </p:nvGrpSpPr>
        <p:grpSpPr>
          <a:xfrm>
            <a:off x="10230677" y="486328"/>
            <a:ext cx="954593" cy="1089335"/>
            <a:chOff x="10819361" y="87060"/>
            <a:chExt cx="1127878" cy="1361781"/>
          </a:xfrm>
        </p:grpSpPr>
        <p:pic>
          <p:nvPicPr>
            <p:cNvPr id="10" name="Imagen 4"/>
            <p:cNvPicPr/>
            <p:nvPr/>
          </p:nvPicPr>
          <p:blipFill>
            <a:blip r:embed="rId2" cstate="print"/>
            <a:srcRect/>
            <a:stretch/>
          </p:blipFill>
          <p:spPr>
            <a:xfrm>
              <a:off x="10819361" y="87060"/>
              <a:ext cx="1127878" cy="1020299"/>
            </a:xfrm>
            <a:prstGeom prst="rect">
              <a:avLst/>
            </a:prstGeom>
            <a:ln>
              <a:noFill/>
            </a:ln>
          </p:spPr>
        </p:pic>
        <p:sp>
          <p:nvSpPr>
            <p:cNvPr id="11" name="CuadroTexto 10"/>
            <p:cNvSpPr txBox="1"/>
            <p:nvPr/>
          </p:nvSpPr>
          <p:spPr>
            <a:xfrm>
              <a:off x="10983190" y="1079509"/>
              <a:ext cx="80021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SNCE</a:t>
              </a:r>
              <a:endPara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12" name="Imagen 11"/>
          <p:cNvPicPr>
            <a:picLocks noChangeAspect="1"/>
          </p:cNvPicPr>
          <p:nvPr/>
        </p:nvPicPr>
        <p:blipFill rotWithShape="1">
          <a:blip r:embed="rId3"/>
          <a:srcRect t="15877"/>
          <a:stretch/>
        </p:blipFill>
        <p:spPr>
          <a:xfrm>
            <a:off x="2102556" y="2413013"/>
            <a:ext cx="8128121" cy="3616986"/>
          </a:xfrm>
          <a:prstGeom prst="rect">
            <a:avLst/>
          </a:prstGeom>
        </p:spPr>
      </p:pic>
      <p:sp>
        <p:nvSpPr>
          <p:cNvPr id="13" name="Rectángulo 12"/>
          <p:cNvSpPr/>
          <p:nvPr/>
        </p:nvSpPr>
        <p:spPr>
          <a:xfrm>
            <a:off x="874330" y="1834220"/>
            <a:ext cx="98867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2400" b="1" dirty="0" smtClean="0">
                <a:cs typeface="Times New Roman" pitchFamily="18" charset="0"/>
              </a:rPr>
              <a:t>Factores de riesgo de </a:t>
            </a:r>
            <a:r>
              <a:rPr lang="es-MX" sz="2400" b="1" dirty="0" err="1" smtClean="0">
                <a:cs typeface="Times New Roman" pitchFamily="18" charset="0"/>
              </a:rPr>
              <a:t>tromboembolismo</a:t>
            </a:r>
            <a:r>
              <a:rPr lang="es-MX" sz="2400" b="1" dirty="0" smtClean="0">
                <a:cs typeface="Times New Roman" pitchFamily="18" charset="0"/>
              </a:rPr>
              <a:t> en pacientes con prótesis mecánica</a:t>
            </a:r>
            <a:endParaRPr lang="es-MX" sz="2400" b="1" dirty="0">
              <a:cs typeface="Times New Roman" pitchFamily="18" charset="0"/>
            </a:endParaRPr>
          </a:p>
        </p:txBody>
      </p:sp>
      <p:sp>
        <p:nvSpPr>
          <p:cNvPr id="14" name="Rectángulo 13"/>
          <p:cNvSpPr/>
          <p:nvPr/>
        </p:nvSpPr>
        <p:spPr>
          <a:xfrm>
            <a:off x="5243298" y="6087706"/>
            <a:ext cx="680855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1600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Anticoagulación en embarazada con válvula cardiaca mecánica, reto clínico para el equilibrio materno y fetal. Muñoz E. </a:t>
            </a:r>
            <a:endParaRPr lang="es-MX" sz="1600" dirty="0">
              <a:solidFill>
                <a:schemeClr val="bg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01802" y="6395699"/>
            <a:ext cx="2867025" cy="219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7540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199631" y="941709"/>
            <a:ext cx="1050834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s-ES" sz="2800" kern="1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Servicio Nacional de Cardiopatía y Embarazo.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es-ES" sz="2800" kern="10" dirty="0" smtClean="0">
              <a:cs typeface="Arial" panose="020B0604020202020204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s-ES" sz="2800" kern="10" dirty="0" smtClean="0">
                <a:cs typeface="Arial" panose="020B0604020202020204" pitchFamily="34" charset="0"/>
              </a:rPr>
              <a:t>Esquemas de anticoagulación recomendados.</a:t>
            </a:r>
            <a:endParaRPr lang="es-ES" sz="3200" dirty="0">
              <a:solidFill>
                <a:srgbClr val="0070C0"/>
              </a:solidFill>
            </a:endParaRPr>
          </a:p>
        </p:txBody>
      </p:sp>
      <p:grpSp>
        <p:nvGrpSpPr>
          <p:cNvPr id="9" name="7 Grupo"/>
          <p:cNvGrpSpPr/>
          <p:nvPr/>
        </p:nvGrpSpPr>
        <p:grpSpPr>
          <a:xfrm>
            <a:off x="10230677" y="486328"/>
            <a:ext cx="954593" cy="1089335"/>
            <a:chOff x="10819361" y="87060"/>
            <a:chExt cx="1127878" cy="1361781"/>
          </a:xfrm>
        </p:grpSpPr>
        <p:pic>
          <p:nvPicPr>
            <p:cNvPr id="10" name="Imagen 4"/>
            <p:cNvPicPr/>
            <p:nvPr/>
          </p:nvPicPr>
          <p:blipFill>
            <a:blip r:embed="rId2" cstate="print"/>
            <a:srcRect/>
            <a:stretch/>
          </p:blipFill>
          <p:spPr>
            <a:xfrm>
              <a:off x="10819361" y="87060"/>
              <a:ext cx="1127878" cy="1020299"/>
            </a:xfrm>
            <a:prstGeom prst="rect">
              <a:avLst/>
            </a:prstGeom>
            <a:ln>
              <a:noFill/>
            </a:ln>
          </p:spPr>
        </p:pic>
        <p:sp>
          <p:nvSpPr>
            <p:cNvPr id="11" name="CuadroTexto 10"/>
            <p:cNvSpPr txBox="1"/>
            <p:nvPr/>
          </p:nvSpPr>
          <p:spPr>
            <a:xfrm>
              <a:off x="10983190" y="1079509"/>
              <a:ext cx="80021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SNCE</a:t>
              </a:r>
              <a:endPara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4" name="6 Grupo"/>
          <p:cNvGrpSpPr/>
          <p:nvPr/>
        </p:nvGrpSpPr>
        <p:grpSpPr>
          <a:xfrm>
            <a:off x="1312184" y="2423699"/>
            <a:ext cx="2845549" cy="1164379"/>
            <a:chOff x="4335772" y="447821"/>
            <a:chExt cx="2016224" cy="1568405"/>
          </a:xfrm>
          <a:solidFill>
            <a:schemeClr val="accent1">
              <a:lumMod val="60000"/>
              <a:lumOff val="40000"/>
            </a:schemeClr>
          </a:solidFill>
          <a:scene3d>
            <a:camera prst="orthographicFront"/>
            <a:lightRig rig="chilly" dir="t"/>
          </a:scene3d>
        </p:grpSpPr>
        <p:sp>
          <p:nvSpPr>
            <p:cNvPr id="15" name="7 Rectángulo redondeado"/>
            <p:cNvSpPr/>
            <p:nvPr/>
          </p:nvSpPr>
          <p:spPr>
            <a:xfrm>
              <a:off x="4335772" y="447821"/>
              <a:ext cx="2016224" cy="1568405"/>
            </a:xfrm>
            <a:prstGeom prst="roundRect">
              <a:avLst/>
            </a:prstGeom>
            <a:grpFill/>
            <a:sp3d prstMaterial="translucentPowder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6" name="8 Rectángulo"/>
            <p:cNvSpPr/>
            <p:nvPr/>
          </p:nvSpPr>
          <p:spPr>
            <a:xfrm>
              <a:off x="4412335" y="524384"/>
              <a:ext cx="1939661" cy="1415279"/>
            </a:xfrm>
            <a:prstGeom prst="rect">
              <a:avLst/>
            </a:prstGeom>
            <a:grpFill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MX" dirty="0" smtClean="0">
                  <a:solidFill>
                    <a:schemeClr val="tx1"/>
                  </a:solidFill>
                  <a:cs typeface="Times New Roman" pitchFamily="18" charset="0"/>
                </a:rPr>
                <a:t>Heparina no fraccionada</a:t>
              </a:r>
            </a:p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MX" dirty="0">
                  <a:solidFill>
                    <a:schemeClr val="tx1"/>
                  </a:solidFill>
                  <a:cs typeface="Times New Roman" pitchFamily="18" charset="0"/>
                </a:rPr>
                <a:t>d</a:t>
              </a:r>
              <a:r>
                <a:rPr lang="es-MX" sz="1800" kern="1200" dirty="0" smtClean="0">
                  <a:solidFill>
                    <a:schemeClr val="tx1"/>
                  </a:solidFill>
                  <a:cs typeface="Times New Roman" pitchFamily="18" charset="0"/>
                </a:rPr>
                <a:t>urante todo </a:t>
              </a:r>
            </a:p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MX" sz="1800" kern="1200" dirty="0" smtClean="0">
                  <a:solidFill>
                    <a:schemeClr val="tx1"/>
                  </a:solidFill>
                  <a:cs typeface="Times New Roman" pitchFamily="18" charset="0"/>
                </a:rPr>
                <a:t>el embarazo</a:t>
              </a:r>
            </a:p>
          </p:txBody>
        </p:sp>
      </p:grpSp>
      <p:sp>
        <p:nvSpPr>
          <p:cNvPr id="17" name="9 CuadroTexto"/>
          <p:cNvSpPr txBox="1"/>
          <p:nvPr/>
        </p:nvSpPr>
        <p:spPr>
          <a:xfrm>
            <a:off x="5190117" y="2388259"/>
            <a:ext cx="5040560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 rtlCol="0">
            <a:spAutoFit/>
          </a:bodyPr>
          <a:lstStyle/>
          <a:p>
            <a:r>
              <a:rPr lang="es-MX" dirty="0" smtClean="0">
                <a:cs typeface="Times New Roman" pitchFamily="18" charset="0"/>
              </a:rPr>
              <a:t>Riesgo de complicaciones maternas del 33 % con una mortalidad materna de un 15 %. </a:t>
            </a:r>
          </a:p>
          <a:p>
            <a:r>
              <a:rPr lang="es-MX" dirty="0" smtClean="0">
                <a:cs typeface="Times New Roman" pitchFamily="18" charset="0"/>
              </a:rPr>
              <a:t>Ninguna complicación por malformaciones fetales</a:t>
            </a:r>
          </a:p>
          <a:p>
            <a:endParaRPr lang="es-MX" dirty="0">
              <a:cs typeface="Times New Roman" pitchFamily="18" charset="0"/>
            </a:endParaRPr>
          </a:p>
        </p:txBody>
      </p:sp>
      <p:sp>
        <p:nvSpPr>
          <p:cNvPr id="18" name="10 Flecha derecha"/>
          <p:cNvSpPr/>
          <p:nvPr/>
        </p:nvSpPr>
        <p:spPr>
          <a:xfrm>
            <a:off x="4326021" y="2719285"/>
            <a:ext cx="720080" cy="648072"/>
          </a:xfrm>
          <a:prstGeom prst="rightArrow">
            <a:avLst/>
          </a:prstGeom>
          <a:solidFill>
            <a:schemeClr val="accent6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grpSp>
        <p:nvGrpSpPr>
          <p:cNvPr id="19" name="11 Grupo"/>
          <p:cNvGrpSpPr/>
          <p:nvPr/>
        </p:nvGrpSpPr>
        <p:grpSpPr>
          <a:xfrm>
            <a:off x="1312184" y="3834337"/>
            <a:ext cx="2845549" cy="1164379"/>
            <a:chOff x="4335772" y="447821"/>
            <a:chExt cx="2016224" cy="1568405"/>
          </a:xfrm>
          <a:solidFill>
            <a:schemeClr val="accent1">
              <a:lumMod val="60000"/>
              <a:lumOff val="40000"/>
            </a:schemeClr>
          </a:solidFill>
          <a:scene3d>
            <a:camera prst="orthographicFront"/>
            <a:lightRig rig="chilly" dir="t"/>
          </a:scene3d>
        </p:grpSpPr>
        <p:sp>
          <p:nvSpPr>
            <p:cNvPr id="20" name="12 Rectángulo redondeado"/>
            <p:cNvSpPr/>
            <p:nvPr/>
          </p:nvSpPr>
          <p:spPr>
            <a:xfrm>
              <a:off x="4335772" y="447821"/>
              <a:ext cx="2016224" cy="1568405"/>
            </a:xfrm>
            <a:prstGeom prst="roundRect">
              <a:avLst/>
            </a:prstGeom>
            <a:grpFill/>
            <a:sp3d prstMaterial="translucentPowder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1" name="13 Rectángulo"/>
            <p:cNvSpPr/>
            <p:nvPr/>
          </p:nvSpPr>
          <p:spPr>
            <a:xfrm>
              <a:off x="4412335" y="524384"/>
              <a:ext cx="1939661" cy="1415279"/>
            </a:xfrm>
            <a:prstGeom prst="rect">
              <a:avLst/>
            </a:prstGeom>
            <a:grpFill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MX" dirty="0" smtClean="0">
                  <a:solidFill>
                    <a:schemeClr val="tx1"/>
                  </a:solidFill>
                  <a:cs typeface="Times New Roman" pitchFamily="18" charset="0"/>
                </a:rPr>
                <a:t>Anticoagulantes orales durante todo el embarazo</a:t>
              </a:r>
            </a:p>
          </p:txBody>
        </p:sp>
      </p:grpSp>
      <p:sp>
        <p:nvSpPr>
          <p:cNvPr id="22" name="14 CuadroTexto"/>
          <p:cNvSpPr txBox="1"/>
          <p:nvPr/>
        </p:nvSpPr>
        <p:spPr>
          <a:xfrm>
            <a:off x="5190117" y="3834337"/>
            <a:ext cx="5040560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 rtlCol="0">
            <a:spAutoFit/>
          </a:bodyPr>
          <a:lstStyle/>
          <a:p>
            <a:r>
              <a:rPr lang="es-MX" dirty="0">
                <a:cs typeface="Times New Roman" pitchFamily="18" charset="0"/>
              </a:rPr>
              <a:t>C</a:t>
            </a:r>
            <a:r>
              <a:rPr lang="es-MX" dirty="0" smtClean="0">
                <a:cs typeface="Times New Roman" pitchFamily="18" charset="0"/>
              </a:rPr>
              <a:t>omplicaciones maternas en el 3,9 % y la mortalidad materna del 2 % . </a:t>
            </a:r>
          </a:p>
          <a:p>
            <a:r>
              <a:rPr lang="es-MX" dirty="0" smtClean="0">
                <a:cs typeface="Times New Roman" pitchFamily="18" charset="0"/>
              </a:rPr>
              <a:t>Aumenta el riesgo de complicaciones fetales en relación con la embriopatía por cumarínicos. </a:t>
            </a:r>
            <a:endParaRPr lang="es-MX" dirty="0">
              <a:cs typeface="Times New Roman" pitchFamily="18" charset="0"/>
            </a:endParaRPr>
          </a:p>
        </p:txBody>
      </p:sp>
      <p:sp>
        <p:nvSpPr>
          <p:cNvPr id="23" name="15 Flecha derecha"/>
          <p:cNvSpPr/>
          <p:nvPr/>
        </p:nvSpPr>
        <p:spPr>
          <a:xfrm>
            <a:off x="4326021" y="4092490"/>
            <a:ext cx="720080" cy="648072"/>
          </a:xfrm>
          <a:prstGeom prst="rightArrow">
            <a:avLst/>
          </a:prstGeom>
          <a:solidFill>
            <a:schemeClr val="accent6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grpSp>
        <p:nvGrpSpPr>
          <p:cNvPr id="24" name="16 Grupo"/>
          <p:cNvGrpSpPr/>
          <p:nvPr/>
        </p:nvGrpSpPr>
        <p:grpSpPr>
          <a:xfrm>
            <a:off x="1312184" y="5301815"/>
            <a:ext cx="2845549" cy="1164379"/>
            <a:chOff x="4335772" y="447821"/>
            <a:chExt cx="2016224" cy="1568405"/>
          </a:xfrm>
          <a:solidFill>
            <a:schemeClr val="accent1">
              <a:lumMod val="60000"/>
              <a:lumOff val="40000"/>
            </a:schemeClr>
          </a:solidFill>
          <a:scene3d>
            <a:camera prst="orthographicFront"/>
            <a:lightRig rig="chilly" dir="t"/>
          </a:scene3d>
        </p:grpSpPr>
        <p:sp>
          <p:nvSpPr>
            <p:cNvPr id="25" name="17 Rectángulo redondeado"/>
            <p:cNvSpPr/>
            <p:nvPr/>
          </p:nvSpPr>
          <p:spPr>
            <a:xfrm>
              <a:off x="4335772" y="447821"/>
              <a:ext cx="2016224" cy="1568405"/>
            </a:xfrm>
            <a:prstGeom prst="roundRect">
              <a:avLst/>
            </a:prstGeom>
            <a:grpFill/>
            <a:sp3d prstMaterial="translucentPowder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6" name="18 Rectángulo"/>
            <p:cNvSpPr/>
            <p:nvPr/>
          </p:nvSpPr>
          <p:spPr>
            <a:xfrm>
              <a:off x="4412335" y="524384"/>
              <a:ext cx="1939661" cy="1415279"/>
            </a:xfrm>
            <a:prstGeom prst="rect">
              <a:avLst/>
            </a:prstGeom>
            <a:grpFill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MX" dirty="0" smtClean="0">
                  <a:solidFill>
                    <a:schemeClr val="tx1"/>
                  </a:solidFill>
                  <a:cs typeface="Times New Roman" pitchFamily="18" charset="0"/>
                </a:rPr>
                <a:t>Anticoagulantes orales y heparina no fraccionada</a:t>
              </a:r>
            </a:p>
          </p:txBody>
        </p:sp>
      </p:grpSp>
      <p:sp>
        <p:nvSpPr>
          <p:cNvPr id="27" name="19 CuadroTexto"/>
          <p:cNvSpPr txBox="1"/>
          <p:nvPr/>
        </p:nvSpPr>
        <p:spPr>
          <a:xfrm>
            <a:off x="5190117" y="5301815"/>
            <a:ext cx="5040560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 rtlCol="0">
            <a:spAutoFit/>
          </a:bodyPr>
          <a:lstStyle/>
          <a:p>
            <a:r>
              <a:rPr lang="es-MX" dirty="0">
                <a:cs typeface="Times New Roman" pitchFamily="18" charset="0"/>
              </a:rPr>
              <a:t>C</a:t>
            </a:r>
            <a:r>
              <a:rPr lang="es-MX" dirty="0" smtClean="0">
                <a:cs typeface="Times New Roman" pitchFamily="18" charset="0"/>
              </a:rPr>
              <a:t>omplicaciones maternas en el 9,2 % con una mortalidad materna del 4 %. No se elimina completamente el riesgo de malformación fetal, aunque se disminuye en un 80%</a:t>
            </a:r>
            <a:endParaRPr lang="es-MX" dirty="0">
              <a:cs typeface="Times New Roman" pitchFamily="18" charset="0"/>
            </a:endParaRPr>
          </a:p>
        </p:txBody>
      </p:sp>
      <p:sp>
        <p:nvSpPr>
          <p:cNvPr id="28" name="20 Flecha derecha"/>
          <p:cNvSpPr/>
          <p:nvPr/>
        </p:nvSpPr>
        <p:spPr>
          <a:xfrm>
            <a:off x="4326021" y="5577943"/>
            <a:ext cx="720080" cy="648072"/>
          </a:xfrm>
          <a:prstGeom prst="rightArrow">
            <a:avLst/>
          </a:prstGeom>
          <a:solidFill>
            <a:schemeClr val="accent6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39760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7 Grupo"/>
          <p:cNvGrpSpPr/>
          <p:nvPr/>
        </p:nvGrpSpPr>
        <p:grpSpPr>
          <a:xfrm>
            <a:off x="10230677" y="486328"/>
            <a:ext cx="954593" cy="1089335"/>
            <a:chOff x="10819361" y="87060"/>
            <a:chExt cx="1127878" cy="1361781"/>
          </a:xfrm>
        </p:grpSpPr>
        <p:pic>
          <p:nvPicPr>
            <p:cNvPr id="5" name="Imagen 4"/>
            <p:cNvPicPr/>
            <p:nvPr/>
          </p:nvPicPr>
          <p:blipFill>
            <a:blip r:embed="rId2" cstate="print"/>
            <a:srcRect/>
            <a:stretch/>
          </p:blipFill>
          <p:spPr>
            <a:xfrm>
              <a:off x="10819361" y="87060"/>
              <a:ext cx="1127878" cy="1020299"/>
            </a:xfrm>
            <a:prstGeom prst="rect">
              <a:avLst/>
            </a:prstGeom>
            <a:ln>
              <a:noFill/>
            </a:ln>
          </p:spPr>
        </p:pic>
        <p:sp>
          <p:nvSpPr>
            <p:cNvPr id="6" name="CuadroTexto 5"/>
            <p:cNvSpPr txBox="1"/>
            <p:nvPr/>
          </p:nvSpPr>
          <p:spPr>
            <a:xfrm>
              <a:off x="10983190" y="1079509"/>
              <a:ext cx="80021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SNCE</a:t>
              </a:r>
              <a:endPara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7" name="Imagen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95415" y="1302500"/>
            <a:ext cx="7982372" cy="1207604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5400000">
            <a:off x="4461559" y="-1234706"/>
            <a:ext cx="3250084" cy="11271420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38026" y="6158820"/>
            <a:ext cx="4202182" cy="712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8340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199631" y="941709"/>
            <a:ext cx="1050834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s-ES" sz="2800" kern="1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Servicio Nacional de Cardiopatía y Embarazo.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es-ES" sz="3200" dirty="0">
              <a:solidFill>
                <a:srgbClr val="0070C0"/>
              </a:solidFill>
            </a:endParaRPr>
          </a:p>
        </p:txBody>
      </p:sp>
      <p:grpSp>
        <p:nvGrpSpPr>
          <p:cNvPr id="9" name="7 Grupo"/>
          <p:cNvGrpSpPr/>
          <p:nvPr/>
        </p:nvGrpSpPr>
        <p:grpSpPr>
          <a:xfrm>
            <a:off x="10230677" y="486328"/>
            <a:ext cx="954593" cy="1089335"/>
            <a:chOff x="10819361" y="87060"/>
            <a:chExt cx="1127878" cy="1361781"/>
          </a:xfrm>
        </p:grpSpPr>
        <p:pic>
          <p:nvPicPr>
            <p:cNvPr id="10" name="Imagen 4"/>
            <p:cNvPicPr/>
            <p:nvPr/>
          </p:nvPicPr>
          <p:blipFill>
            <a:blip r:embed="rId2" cstate="print"/>
            <a:srcRect/>
            <a:stretch/>
          </p:blipFill>
          <p:spPr>
            <a:xfrm>
              <a:off x="10819361" y="87060"/>
              <a:ext cx="1127878" cy="1020299"/>
            </a:xfrm>
            <a:prstGeom prst="rect">
              <a:avLst/>
            </a:prstGeom>
            <a:ln>
              <a:noFill/>
            </a:ln>
          </p:spPr>
        </p:pic>
        <p:sp>
          <p:nvSpPr>
            <p:cNvPr id="11" name="CuadroTexto 10"/>
            <p:cNvSpPr txBox="1"/>
            <p:nvPr/>
          </p:nvSpPr>
          <p:spPr>
            <a:xfrm>
              <a:off x="10983190" y="1079509"/>
              <a:ext cx="80021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SNCE</a:t>
              </a:r>
              <a:endPara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6" name="14 CuadroTexto"/>
          <p:cNvSpPr txBox="1"/>
          <p:nvPr/>
        </p:nvSpPr>
        <p:spPr>
          <a:xfrm>
            <a:off x="1239382" y="2797597"/>
            <a:ext cx="9335854" cy="3046988"/>
          </a:xfrm>
          <a:prstGeom prst="rect">
            <a:avLst/>
          </a:prstGeom>
          <a:solidFill>
            <a:schemeClr val="accent1">
              <a:lumMod val="40000"/>
              <a:lumOff val="60000"/>
              <a:alpha val="84000"/>
            </a:schemeClr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 rtlCol="0">
            <a:spAutoFit/>
          </a:bodyPr>
          <a:lstStyle/>
          <a:p>
            <a:r>
              <a:rPr lang="es-ES" sz="2400" dirty="0" smtClean="0">
                <a:cs typeface="Times New Roman" pitchFamily="18" charset="0"/>
              </a:rPr>
              <a:t>Dosis utilizadas en le servicio:</a:t>
            </a:r>
            <a:endParaRPr lang="es-ES" sz="2400" dirty="0">
              <a:cs typeface="Times New Roman" pitchFamily="18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s-ES" sz="2400" dirty="0" smtClean="0">
                <a:cs typeface="Times New Roman" pitchFamily="18" charset="0"/>
              </a:rPr>
              <a:t>Se administra EV cada 4 horas.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ES" sz="2400" dirty="0" smtClean="0">
                <a:cs typeface="Times New Roman" pitchFamily="18" charset="0"/>
              </a:rPr>
              <a:t>Dosis: 300 – 600  UI /Kg para 24 horas. Se divide en 6 dosis, es decir cada 4 horas.</a:t>
            </a:r>
          </a:p>
          <a:p>
            <a:pPr marL="285750" indent="-285750">
              <a:buFont typeface="Arial" pitchFamily="34" charset="0"/>
              <a:buChar char="•"/>
            </a:pPr>
            <a:endParaRPr lang="es-ES" sz="2400" dirty="0" smtClean="0">
              <a:cs typeface="Times New Roman" pitchFamily="18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s-CU" sz="2400" dirty="0" smtClean="0">
                <a:cs typeface="Times New Roman" pitchFamily="18" charset="0"/>
              </a:rPr>
              <a:t>Se puede utilizar dosis de carga entre 50-80 U/Kg, luego infusión contínua 12-18 U/kg/h sin pasar de 1000 U/h </a:t>
            </a:r>
            <a:endParaRPr lang="es-ES" sz="2400" dirty="0" smtClean="0">
              <a:cs typeface="Times New Roman" pitchFamily="18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s-ES" sz="2400" dirty="0" smtClean="0">
                <a:cs typeface="Times New Roman" pitchFamily="18" charset="0"/>
              </a:rPr>
              <a:t>Seguimiento con </a:t>
            </a:r>
            <a:r>
              <a:rPr lang="es-ES" sz="2400" dirty="0" err="1" smtClean="0">
                <a:cs typeface="Times New Roman" pitchFamily="18" charset="0"/>
              </a:rPr>
              <a:t>TPTa</a:t>
            </a:r>
            <a:r>
              <a:rPr lang="es-ES" sz="2400" dirty="0" smtClean="0">
                <a:cs typeface="Times New Roman" pitchFamily="18" charset="0"/>
              </a:rPr>
              <a:t>  a un valor por encima de 2 veces </a:t>
            </a:r>
            <a:r>
              <a:rPr lang="es-ES" sz="2400" dirty="0">
                <a:cs typeface="Times New Roman" pitchFamily="18" charset="0"/>
              </a:rPr>
              <a:t>el </a:t>
            </a:r>
            <a:r>
              <a:rPr lang="es-ES" sz="2400" dirty="0" smtClean="0">
                <a:cs typeface="Times New Roman" pitchFamily="18" charset="0"/>
              </a:rPr>
              <a:t>control.</a:t>
            </a:r>
            <a:endParaRPr lang="es-ES" sz="2400" dirty="0">
              <a:cs typeface="Times New Roman" pitchFamily="18" charset="0"/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3532122" y="1781934"/>
            <a:ext cx="384336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800" kern="10" dirty="0" smtClean="0">
                <a:cs typeface="Arial" panose="020B0604020202020204" pitchFamily="34" charset="0"/>
              </a:rPr>
              <a:t>Heparina no fraccionada.</a:t>
            </a: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1149657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1254</TotalTime>
  <Words>1959</Words>
  <Application>Microsoft Office PowerPoint</Application>
  <PresentationFormat>Panorámica</PresentationFormat>
  <Paragraphs>444</Paragraphs>
  <Slides>26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26</vt:i4>
      </vt:variant>
    </vt:vector>
  </HeadingPairs>
  <TitlesOfParts>
    <vt:vector size="31" baseType="lpstr">
      <vt:lpstr>Arial</vt:lpstr>
      <vt:lpstr>Calibri</vt:lpstr>
      <vt:lpstr>Calibri Light</vt:lpstr>
      <vt:lpstr>Times New Roman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Windows User</dc:creator>
  <cp:lastModifiedBy>Cardiología</cp:lastModifiedBy>
  <cp:revision>153</cp:revision>
  <dcterms:created xsi:type="dcterms:W3CDTF">2023-04-09T08:03:09Z</dcterms:created>
  <dcterms:modified xsi:type="dcterms:W3CDTF">2023-05-16T03:37:52Z</dcterms:modified>
</cp:coreProperties>
</file>