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7" r:id="rId3"/>
    <p:sldId id="269" r:id="rId4"/>
    <p:sldId id="276" r:id="rId5"/>
    <p:sldId id="275" r:id="rId6"/>
  </p:sldIdLst>
  <p:sldSz cx="9693275" cy="12984163"/>
  <p:notesSz cx="6858000" cy="9144000"/>
  <p:defaultTextStyle>
    <a:defPPr>
      <a:defRPr lang="en-US"/>
    </a:defPPr>
    <a:lvl1pPr marL="0" algn="l" defTabSz="1295796" rtl="0" eaLnBrk="1" latinLnBrk="0" hangingPunct="1">
      <a:defRPr sz="2600" kern="1200">
        <a:solidFill>
          <a:schemeClr val="tx1"/>
        </a:solidFill>
        <a:latin typeface="+mn-lt"/>
        <a:ea typeface="+mn-ea"/>
        <a:cs typeface="+mn-cs"/>
      </a:defRPr>
    </a:lvl1pPr>
    <a:lvl2pPr marL="647898" algn="l" defTabSz="1295796" rtl="0" eaLnBrk="1" latinLnBrk="0" hangingPunct="1">
      <a:defRPr sz="2600" kern="1200">
        <a:solidFill>
          <a:schemeClr val="tx1"/>
        </a:solidFill>
        <a:latin typeface="+mn-lt"/>
        <a:ea typeface="+mn-ea"/>
        <a:cs typeface="+mn-cs"/>
      </a:defRPr>
    </a:lvl2pPr>
    <a:lvl3pPr marL="1295796" algn="l" defTabSz="1295796" rtl="0" eaLnBrk="1" latinLnBrk="0" hangingPunct="1">
      <a:defRPr sz="2600" kern="1200">
        <a:solidFill>
          <a:schemeClr val="tx1"/>
        </a:solidFill>
        <a:latin typeface="+mn-lt"/>
        <a:ea typeface="+mn-ea"/>
        <a:cs typeface="+mn-cs"/>
      </a:defRPr>
    </a:lvl3pPr>
    <a:lvl4pPr marL="1943694" algn="l" defTabSz="1295796" rtl="0" eaLnBrk="1" latinLnBrk="0" hangingPunct="1">
      <a:defRPr sz="2600" kern="1200">
        <a:solidFill>
          <a:schemeClr val="tx1"/>
        </a:solidFill>
        <a:latin typeface="+mn-lt"/>
        <a:ea typeface="+mn-ea"/>
        <a:cs typeface="+mn-cs"/>
      </a:defRPr>
    </a:lvl4pPr>
    <a:lvl5pPr marL="2591592" algn="l" defTabSz="1295796" rtl="0" eaLnBrk="1" latinLnBrk="0" hangingPunct="1">
      <a:defRPr sz="2600" kern="1200">
        <a:solidFill>
          <a:schemeClr val="tx1"/>
        </a:solidFill>
        <a:latin typeface="+mn-lt"/>
        <a:ea typeface="+mn-ea"/>
        <a:cs typeface="+mn-cs"/>
      </a:defRPr>
    </a:lvl5pPr>
    <a:lvl6pPr marL="3239491" algn="l" defTabSz="1295796" rtl="0" eaLnBrk="1" latinLnBrk="0" hangingPunct="1">
      <a:defRPr sz="2600" kern="1200">
        <a:solidFill>
          <a:schemeClr val="tx1"/>
        </a:solidFill>
        <a:latin typeface="+mn-lt"/>
        <a:ea typeface="+mn-ea"/>
        <a:cs typeface="+mn-cs"/>
      </a:defRPr>
    </a:lvl6pPr>
    <a:lvl7pPr marL="3887389" algn="l" defTabSz="1295796" rtl="0" eaLnBrk="1" latinLnBrk="0" hangingPunct="1">
      <a:defRPr sz="2600" kern="1200">
        <a:solidFill>
          <a:schemeClr val="tx1"/>
        </a:solidFill>
        <a:latin typeface="+mn-lt"/>
        <a:ea typeface="+mn-ea"/>
        <a:cs typeface="+mn-cs"/>
      </a:defRPr>
    </a:lvl7pPr>
    <a:lvl8pPr marL="4535287" algn="l" defTabSz="1295796" rtl="0" eaLnBrk="1" latinLnBrk="0" hangingPunct="1">
      <a:defRPr sz="2600" kern="1200">
        <a:solidFill>
          <a:schemeClr val="tx1"/>
        </a:solidFill>
        <a:latin typeface="+mn-lt"/>
        <a:ea typeface="+mn-ea"/>
        <a:cs typeface="+mn-cs"/>
      </a:defRPr>
    </a:lvl8pPr>
    <a:lvl9pPr marL="5183185" algn="l" defTabSz="1295796"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4074">
          <p15:clr>
            <a:srgbClr val="A4A3A4"/>
          </p15:clr>
        </p15:guide>
        <p15:guide id="4" pos="305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7C80"/>
    <a:srgbClr val="FF5050"/>
    <a:srgbClr val="FF3300"/>
    <a:srgbClr val="FA1E1E"/>
    <a:srgbClr val="FF0000"/>
    <a:srgbClr val="CC0000"/>
    <a:srgbClr val="990000"/>
    <a:srgbClr val="9E0000"/>
    <a:srgbClr val="008000"/>
    <a:srgbClr val="C82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9912" autoAdjust="0"/>
    <p:restoredTop sz="94660" autoAdjust="0"/>
  </p:normalViewPr>
  <p:slideViewPr>
    <p:cSldViewPr snapToGrid="0">
      <p:cViewPr varScale="1">
        <p:scale>
          <a:sx n="38" d="100"/>
          <a:sy n="38" d="100"/>
        </p:scale>
        <p:origin x="-2886" y="-144"/>
      </p:cViewPr>
      <p:guideLst>
        <p:guide orient="horz" pos="2160"/>
        <p:guide orient="horz" pos="4074"/>
        <p:guide pos="2880"/>
        <p:guide pos="3053"/>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6996" y="2124956"/>
            <a:ext cx="8239284" cy="4520412"/>
          </a:xfrm>
        </p:spPr>
        <p:txBody>
          <a:bodyPr anchor="b"/>
          <a:lstStyle>
            <a:lvl1pPr algn="ctr">
              <a:defRPr sz="8500"/>
            </a:lvl1pPr>
          </a:lstStyle>
          <a:p>
            <a:r>
              <a:rPr lang="en-US" smtClean="0"/>
              <a:t>Click to edit Master title style</a:t>
            </a:r>
            <a:endParaRPr lang="en-US" dirty="0"/>
          </a:p>
        </p:txBody>
      </p:sp>
      <p:sp>
        <p:nvSpPr>
          <p:cNvPr id="3" name="Subtitle 2"/>
          <p:cNvSpPr>
            <a:spLocks noGrp="1"/>
          </p:cNvSpPr>
          <p:nvPr>
            <p:ph type="subTitle" idx="1"/>
          </p:nvPr>
        </p:nvSpPr>
        <p:spPr>
          <a:xfrm>
            <a:off x="1211660" y="6819692"/>
            <a:ext cx="7269956" cy="3134833"/>
          </a:xfrm>
        </p:spPr>
        <p:txBody>
          <a:bodyPr/>
          <a:lstStyle>
            <a:lvl1pPr marL="0" indent="0" algn="ctr">
              <a:buNone/>
              <a:defRPr sz="3400"/>
            </a:lvl1pPr>
            <a:lvl2pPr marL="647898" indent="0" algn="ctr">
              <a:buNone/>
              <a:defRPr sz="2800"/>
            </a:lvl2pPr>
            <a:lvl3pPr marL="1295796" indent="0" algn="ctr">
              <a:buNone/>
              <a:defRPr sz="2600"/>
            </a:lvl3pPr>
            <a:lvl4pPr marL="1943694" indent="0" algn="ctr">
              <a:buNone/>
              <a:defRPr sz="2300"/>
            </a:lvl4pPr>
            <a:lvl5pPr marL="2591592" indent="0" algn="ctr">
              <a:buNone/>
              <a:defRPr sz="2300"/>
            </a:lvl5pPr>
            <a:lvl6pPr marL="3239491" indent="0" algn="ctr">
              <a:buNone/>
              <a:defRPr sz="2300"/>
            </a:lvl6pPr>
            <a:lvl7pPr marL="3887389" indent="0" algn="ctr">
              <a:buNone/>
              <a:defRPr sz="2300"/>
            </a:lvl7pPr>
            <a:lvl8pPr marL="4535287" indent="0" algn="ctr">
              <a:buNone/>
              <a:defRPr sz="2300"/>
            </a:lvl8pPr>
            <a:lvl9pPr marL="5183185" indent="0" algn="ctr">
              <a:buNone/>
              <a:defRPr sz="23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4F64235-FE4C-4E78-B59F-DB5D339E26BB}"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xmlns="" val="2287419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F64235-FE4C-4E78-B59F-DB5D339E26BB}"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xmlns="" val="2241670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6751" y="691286"/>
            <a:ext cx="2090112" cy="1100347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66413" y="691286"/>
            <a:ext cx="6149171" cy="1100347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F64235-FE4C-4E78-B59F-DB5D339E26BB}"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xmlns="" val="3592101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F64235-FE4C-4E78-B59F-DB5D339E26BB}"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xmlns="" val="379988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61364" y="3237028"/>
            <a:ext cx="8360450" cy="5401050"/>
          </a:xfrm>
        </p:spPr>
        <p:txBody>
          <a:bodyPr anchor="b"/>
          <a:lstStyle>
            <a:lvl1pPr>
              <a:defRPr sz="8500"/>
            </a:lvl1pPr>
          </a:lstStyle>
          <a:p>
            <a:r>
              <a:rPr lang="en-US" smtClean="0"/>
              <a:t>Click to edit Master title style</a:t>
            </a:r>
            <a:endParaRPr lang="en-US" dirty="0"/>
          </a:p>
        </p:txBody>
      </p:sp>
      <p:sp>
        <p:nvSpPr>
          <p:cNvPr id="3" name="Text Placeholder 2"/>
          <p:cNvSpPr>
            <a:spLocks noGrp="1"/>
          </p:cNvSpPr>
          <p:nvPr>
            <p:ph type="body" idx="1"/>
          </p:nvPr>
        </p:nvSpPr>
        <p:spPr>
          <a:xfrm>
            <a:off x="661364" y="8689174"/>
            <a:ext cx="8360450" cy="2840285"/>
          </a:xfrm>
        </p:spPr>
        <p:txBody>
          <a:bodyPr/>
          <a:lstStyle>
            <a:lvl1pPr marL="0" indent="0">
              <a:buNone/>
              <a:defRPr sz="3400">
                <a:solidFill>
                  <a:schemeClr val="tx1"/>
                </a:solidFill>
              </a:defRPr>
            </a:lvl1pPr>
            <a:lvl2pPr marL="647898" indent="0">
              <a:buNone/>
              <a:defRPr sz="2800">
                <a:solidFill>
                  <a:schemeClr val="tx1">
                    <a:tint val="75000"/>
                  </a:schemeClr>
                </a:solidFill>
              </a:defRPr>
            </a:lvl2pPr>
            <a:lvl3pPr marL="1295796" indent="0">
              <a:buNone/>
              <a:defRPr sz="2600">
                <a:solidFill>
                  <a:schemeClr val="tx1">
                    <a:tint val="75000"/>
                  </a:schemeClr>
                </a:solidFill>
              </a:defRPr>
            </a:lvl3pPr>
            <a:lvl4pPr marL="1943694" indent="0">
              <a:buNone/>
              <a:defRPr sz="2300">
                <a:solidFill>
                  <a:schemeClr val="tx1">
                    <a:tint val="75000"/>
                  </a:schemeClr>
                </a:solidFill>
              </a:defRPr>
            </a:lvl4pPr>
            <a:lvl5pPr marL="2591592" indent="0">
              <a:buNone/>
              <a:defRPr sz="2300">
                <a:solidFill>
                  <a:schemeClr val="tx1">
                    <a:tint val="75000"/>
                  </a:schemeClr>
                </a:solidFill>
              </a:defRPr>
            </a:lvl5pPr>
            <a:lvl6pPr marL="3239491" indent="0">
              <a:buNone/>
              <a:defRPr sz="2300">
                <a:solidFill>
                  <a:schemeClr val="tx1">
                    <a:tint val="75000"/>
                  </a:schemeClr>
                </a:solidFill>
              </a:defRPr>
            </a:lvl6pPr>
            <a:lvl7pPr marL="3887389" indent="0">
              <a:buNone/>
              <a:defRPr sz="2300">
                <a:solidFill>
                  <a:schemeClr val="tx1">
                    <a:tint val="75000"/>
                  </a:schemeClr>
                </a:solidFill>
              </a:defRPr>
            </a:lvl7pPr>
            <a:lvl8pPr marL="4535287" indent="0">
              <a:buNone/>
              <a:defRPr sz="2300">
                <a:solidFill>
                  <a:schemeClr val="tx1">
                    <a:tint val="75000"/>
                  </a:schemeClr>
                </a:solidFill>
              </a:defRPr>
            </a:lvl8pPr>
            <a:lvl9pPr marL="5183185" indent="0">
              <a:buNone/>
              <a:defRPr sz="23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F64235-FE4C-4E78-B59F-DB5D339E26BB}"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xmlns="" val="4011804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66413" y="3456432"/>
            <a:ext cx="4119642" cy="823833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07220" y="3456432"/>
            <a:ext cx="4119642" cy="823833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F64235-FE4C-4E78-B59F-DB5D339E26BB}" type="datetimeFigureOut">
              <a:rPr lang="en-US" smtClean="0"/>
              <a:pPr/>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xmlns="" val="4001815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7675" y="691289"/>
            <a:ext cx="8360450" cy="250967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67676" y="3182924"/>
            <a:ext cx="4100709" cy="1559902"/>
          </a:xfrm>
        </p:spPr>
        <p:txBody>
          <a:bodyPr anchor="b"/>
          <a:lstStyle>
            <a:lvl1pPr marL="0" indent="0">
              <a:buNone/>
              <a:defRPr sz="3400" b="1"/>
            </a:lvl1pPr>
            <a:lvl2pPr marL="647898" indent="0">
              <a:buNone/>
              <a:defRPr sz="2800" b="1"/>
            </a:lvl2pPr>
            <a:lvl3pPr marL="1295796" indent="0">
              <a:buNone/>
              <a:defRPr sz="2600" b="1"/>
            </a:lvl3pPr>
            <a:lvl4pPr marL="1943694" indent="0">
              <a:buNone/>
              <a:defRPr sz="2300" b="1"/>
            </a:lvl4pPr>
            <a:lvl5pPr marL="2591592" indent="0">
              <a:buNone/>
              <a:defRPr sz="2300" b="1"/>
            </a:lvl5pPr>
            <a:lvl6pPr marL="3239491" indent="0">
              <a:buNone/>
              <a:defRPr sz="2300" b="1"/>
            </a:lvl6pPr>
            <a:lvl7pPr marL="3887389" indent="0">
              <a:buNone/>
              <a:defRPr sz="2300" b="1"/>
            </a:lvl7pPr>
            <a:lvl8pPr marL="4535287" indent="0">
              <a:buNone/>
              <a:defRPr sz="2300" b="1"/>
            </a:lvl8pPr>
            <a:lvl9pPr marL="5183185" indent="0">
              <a:buNone/>
              <a:defRPr sz="2300" b="1"/>
            </a:lvl9pPr>
          </a:lstStyle>
          <a:p>
            <a:pPr lvl="0"/>
            <a:r>
              <a:rPr lang="en-US" smtClean="0"/>
              <a:t>Edit Master text styles</a:t>
            </a:r>
          </a:p>
        </p:txBody>
      </p:sp>
      <p:sp>
        <p:nvSpPr>
          <p:cNvPr id="4" name="Content Placeholder 3"/>
          <p:cNvSpPr>
            <a:spLocks noGrp="1"/>
          </p:cNvSpPr>
          <p:nvPr>
            <p:ph sz="half" idx="2"/>
          </p:nvPr>
        </p:nvSpPr>
        <p:spPr>
          <a:xfrm>
            <a:off x="667676" y="4742826"/>
            <a:ext cx="4100709" cy="697598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07221" y="3182924"/>
            <a:ext cx="4120904" cy="1559902"/>
          </a:xfrm>
        </p:spPr>
        <p:txBody>
          <a:bodyPr anchor="b"/>
          <a:lstStyle>
            <a:lvl1pPr marL="0" indent="0">
              <a:buNone/>
              <a:defRPr sz="3400" b="1"/>
            </a:lvl1pPr>
            <a:lvl2pPr marL="647898" indent="0">
              <a:buNone/>
              <a:defRPr sz="2800" b="1"/>
            </a:lvl2pPr>
            <a:lvl3pPr marL="1295796" indent="0">
              <a:buNone/>
              <a:defRPr sz="2600" b="1"/>
            </a:lvl3pPr>
            <a:lvl4pPr marL="1943694" indent="0">
              <a:buNone/>
              <a:defRPr sz="2300" b="1"/>
            </a:lvl4pPr>
            <a:lvl5pPr marL="2591592" indent="0">
              <a:buNone/>
              <a:defRPr sz="2300" b="1"/>
            </a:lvl5pPr>
            <a:lvl6pPr marL="3239491" indent="0">
              <a:buNone/>
              <a:defRPr sz="2300" b="1"/>
            </a:lvl6pPr>
            <a:lvl7pPr marL="3887389" indent="0">
              <a:buNone/>
              <a:defRPr sz="2300" b="1"/>
            </a:lvl7pPr>
            <a:lvl8pPr marL="4535287" indent="0">
              <a:buNone/>
              <a:defRPr sz="2300" b="1"/>
            </a:lvl8pPr>
            <a:lvl9pPr marL="5183185" indent="0">
              <a:buNone/>
              <a:defRPr sz="2300" b="1"/>
            </a:lvl9pPr>
          </a:lstStyle>
          <a:p>
            <a:pPr lvl="0"/>
            <a:r>
              <a:rPr lang="en-US" smtClean="0"/>
              <a:t>Edit Master text styles</a:t>
            </a:r>
          </a:p>
        </p:txBody>
      </p:sp>
      <p:sp>
        <p:nvSpPr>
          <p:cNvPr id="6" name="Content Placeholder 5"/>
          <p:cNvSpPr>
            <a:spLocks noGrp="1"/>
          </p:cNvSpPr>
          <p:nvPr>
            <p:ph sz="quarter" idx="4"/>
          </p:nvPr>
        </p:nvSpPr>
        <p:spPr>
          <a:xfrm>
            <a:off x="4907221" y="4742826"/>
            <a:ext cx="4120904" cy="697598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4F64235-FE4C-4E78-B59F-DB5D339E26BB}" type="datetimeFigureOut">
              <a:rPr lang="en-US" smtClean="0"/>
              <a:pPr/>
              <a:t>5/9/2023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xmlns="" val="1294836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4F64235-FE4C-4E78-B59F-DB5D339E26BB}" type="datetimeFigureOut">
              <a:rPr lang="en-US" smtClean="0"/>
              <a:pPr/>
              <a:t>5/9/2023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xmlns="" val="2318284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F64235-FE4C-4E78-B59F-DB5D339E26BB}" type="datetimeFigureOut">
              <a:rPr lang="en-US" smtClean="0"/>
              <a:pPr/>
              <a:t>5/9/2023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xmlns="" val="3648828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7675" y="865611"/>
            <a:ext cx="3126333" cy="3029638"/>
          </a:xfrm>
        </p:spPr>
        <p:txBody>
          <a:bodyPr anchor="b"/>
          <a:lstStyle>
            <a:lvl1pPr>
              <a:defRPr sz="4500"/>
            </a:lvl1pPr>
          </a:lstStyle>
          <a:p>
            <a:r>
              <a:rPr lang="en-US" smtClean="0"/>
              <a:t>Click to edit Master title style</a:t>
            </a:r>
            <a:endParaRPr lang="en-US" dirty="0"/>
          </a:p>
        </p:txBody>
      </p:sp>
      <p:sp>
        <p:nvSpPr>
          <p:cNvPr id="3" name="Content Placeholder 2"/>
          <p:cNvSpPr>
            <a:spLocks noGrp="1"/>
          </p:cNvSpPr>
          <p:nvPr>
            <p:ph idx="1"/>
          </p:nvPr>
        </p:nvSpPr>
        <p:spPr>
          <a:xfrm>
            <a:off x="4120905" y="1869482"/>
            <a:ext cx="4907220" cy="9227171"/>
          </a:xfrm>
        </p:spPr>
        <p:txBody>
          <a:bodyPr/>
          <a:lstStyle>
            <a:lvl1pPr>
              <a:defRPr sz="4500"/>
            </a:lvl1pPr>
            <a:lvl2pPr>
              <a:defRPr sz="40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67675" y="3895249"/>
            <a:ext cx="3126333" cy="7216430"/>
          </a:xfrm>
        </p:spPr>
        <p:txBody>
          <a:bodyPr/>
          <a:lstStyle>
            <a:lvl1pPr marL="0" indent="0">
              <a:buNone/>
              <a:defRPr sz="2300"/>
            </a:lvl1pPr>
            <a:lvl2pPr marL="647898" indent="0">
              <a:buNone/>
              <a:defRPr sz="2000"/>
            </a:lvl2pPr>
            <a:lvl3pPr marL="1295796" indent="0">
              <a:buNone/>
              <a:defRPr sz="1700"/>
            </a:lvl3pPr>
            <a:lvl4pPr marL="1943694" indent="0">
              <a:buNone/>
              <a:defRPr sz="1400"/>
            </a:lvl4pPr>
            <a:lvl5pPr marL="2591592" indent="0">
              <a:buNone/>
              <a:defRPr sz="1400"/>
            </a:lvl5pPr>
            <a:lvl6pPr marL="3239491" indent="0">
              <a:buNone/>
              <a:defRPr sz="1400"/>
            </a:lvl6pPr>
            <a:lvl7pPr marL="3887389" indent="0">
              <a:buNone/>
              <a:defRPr sz="1400"/>
            </a:lvl7pPr>
            <a:lvl8pPr marL="4535287" indent="0">
              <a:buNone/>
              <a:defRPr sz="1400"/>
            </a:lvl8pPr>
            <a:lvl9pPr marL="5183185" indent="0">
              <a:buNone/>
              <a:defRPr sz="1400"/>
            </a:lvl9pPr>
          </a:lstStyle>
          <a:p>
            <a:pPr lvl="0"/>
            <a:r>
              <a:rPr lang="en-US" smtClean="0"/>
              <a:t>Edit Master text styles</a:t>
            </a:r>
          </a:p>
        </p:txBody>
      </p:sp>
      <p:sp>
        <p:nvSpPr>
          <p:cNvPr id="5" name="Date Placeholder 4"/>
          <p:cNvSpPr>
            <a:spLocks noGrp="1"/>
          </p:cNvSpPr>
          <p:nvPr>
            <p:ph type="dt" sz="half" idx="10"/>
          </p:nvPr>
        </p:nvSpPr>
        <p:spPr/>
        <p:txBody>
          <a:bodyPr/>
          <a:lstStyle/>
          <a:p>
            <a:fld id="{F4F64235-FE4C-4E78-B59F-DB5D339E26BB}" type="datetimeFigureOut">
              <a:rPr lang="en-US" smtClean="0"/>
              <a:pPr/>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xmlns="" val="3797905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7675" y="865611"/>
            <a:ext cx="3126333" cy="3029638"/>
          </a:xfrm>
        </p:spPr>
        <p:txBody>
          <a:bodyPr anchor="b"/>
          <a:lstStyle>
            <a:lvl1pPr>
              <a:defRPr sz="45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20905" y="1869482"/>
            <a:ext cx="4907220" cy="9227171"/>
          </a:xfrm>
        </p:spPr>
        <p:txBody>
          <a:bodyPr anchor="t"/>
          <a:lstStyle>
            <a:lvl1pPr marL="0" indent="0">
              <a:buNone/>
              <a:defRPr sz="4500"/>
            </a:lvl1pPr>
            <a:lvl2pPr marL="647898" indent="0">
              <a:buNone/>
              <a:defRPr sz="4000"/>
            </a:lvl2pPr>
            <a:lvl3pPr marL="1295796" indent="0">
              <a:buNone/>
              <a:defRPr sz="3400"/>
            </a:lvl3pPr>
            <a:lvl4pPr marL="1943694" indent="0">
              <a:buNone/>
              <a:defRPr sz="2800"/>
            </a:lvl4pPr>
            <a:lvl5pPr marL="2591592" indent="0">
              <a:buNone/>
              <a:defRPr sz="2800"/>
            </a:lvl5pPr>
            <a:lvl6pPr marL="3239491" indent="0">
              <a:buNone/>
              <a:defRPr sz="2800"/>
            </a:lvl6pPr>
            <a:lvl7pPr marL="3887389" indent="0">
              <a:buNone/>
              <a:defRPr sz="2800"/>
            </a:lvl7pPr>
            <a:lvl8pPr marL="4535287" indent="0">
              <a:buNone/>
              <a:defRPr sz="2800"/>
            </a:lvl8pPr>
            <a:lvl9pPr marL="5183185" indent="0">
              <a:buNone/>
              <a:defRPr sz="2800"/>
            </a:lvl9pPr>
          </a:lstStyle>
          <a:p>
            <a:r>
              <a:rPr lang="en-US" smtClean="0"/>
              <a:t>Click icon to add picture</a:t>
            </a:r>
            <a:endParaRPr lang="en-US" dirty="0"/>
          </a:p>
        </p:txBody>
      </p:sp>
      <p:sp>
        <p:nvSpPr>
          <p:cNvPr id="4" name="Text Placeholder 3"/>
          <p:cNvSpPr>
            <a:spLocks noGrp="1"/>
          </p:cNvSpPr>
          <p:nvPr>
            <p:ph type="body" sz="half" idx="2"/>
          </p:nvPr>
        </p:nvSpPr>
        <p:spPr>
          <a:xfrm>
            <a:off x="667675" y="3895249"/>
            <a:ext cx="3126333" cy="7216430"/>
          </a:xfrm>
        </p:spPr>
        <p:txBody>
          <a:bodyPr/>
          <a:lstStyle>
            <a:lvl1pPr marL="0" indent="0">
              <a:buNone/>
              <a:defRPr sz="2300"/>
            </a:lvl1pPr>
            <a:lvl2pPr marL="647898" indent="0">
              <a:buNone/>
              <a:defRPr sz="2000"/>
            </a:lvl2pPr>
            <a:lvl3pPr marL="1295796" indent="0">
              <a:buNone/>
              <a:defRPr sz="1700"/>
            </a:lvl3pPr>
            <a:lvl4pPr marL="1943694" indent="0">
              <a:buNone/>
              <a:defRPr sz="1400"/>
            </a:lvl4pPr>
            <a:lvl5pPr marL="2591592" indent="0">
              <a:buNone/>
              <a:defRPr sz="1400"/>
            </a:lvl5pPr>
            <a:lvl6pPr marL="3239491" indent="0">
              <a:buNone/>
              <a:defRPr sz="1400"/>
            </a:lvl6pPr>
            <a:lvl7pPr marL="3887389" indent="0">
              <a:buNone/>
              <a:defRPr sz="1400"/>
            </a:lvl7pPr>
            <a:lvl8pPr marL="4535287" indent="0">
              <a:buNone/>
              <a:defRPr sz="1400"/>
            </a:lvl8pPr>
            <a:lvl9pPr marL="5183185" indent="0">
              <a:buNone/>
              <a:defRPr sz="1400"/>
            </a:lvl9pPr>
          </a:lstStyle>
          <a:p>
            <a:pPr lvl="0"/>
            <a:r>
              <a:rPr lang="en-US" smtClean="0"/>
              <a:t>Edit Master text styles</a:t>
            </a:r>
          </a:p>
        </p:txBody>
      </p:sp>
      <p:sp>
        <p:nvSpPr>
          <p:cNvPr id="5" name="Date Placeholder 4"/>
          <p:cNvSpPr>
            <a:spLocks noGrp="1"/>
          </p:cNvSpPr>
          <p:nvPr>
            <p:ph type="dt" sz="half" idx="10"/>
          </p:nvPr>
        </p:nvSpPr>
        <p:spPr/>
        <p:txBody>
          <a:bodyPr/>
          <a:lstStyle/>
          <a:p>
            <a:fld id="{F4F64235-FE4C-4E78-B59F-DB5D339E26BB}" type="datetimeFigureOut">
              <a:rPr lang="en-US" smtClean="0"/>
              <a:pPr/>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xmlns="" val="2808707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6413" y="691289"/>
            <a:ext cx="8360450" cy="2509671"/>
          </a:xfrm>
          <a:prstGeom prst="rect">
            <a:avLst/>
          </a:prstGeom>
        </p:spPr>
        <p:txBody>
          <a:bodyPr vert="horz" lIns="129580" tIns="64790" rIns="129580" bIns="6479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66413" y="3456432"/>
            <a:ext cx="8360450" cy="8238332"/>
          </a:xfrm>
          <a:prstGeom prst="rect">
            <a:avLst/>
          </a:prstGeom>
        </p:spPr>
        <p:txBody>
          <a:bodyPr vert="horz" lIns="129580" tIns="64790" rIns="129580" bIns="6479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66413" y="12034399"/>
            <a:ext cx="2180987" cy="691286"/>
          </a:xfrm>
          <a:prstGeom prst="rect">
            <a:avLst/>
          </a:prstGeom>
        </p:spPr>
        <p:txBody>
          <a:bodyPr vert="horz" lIns="129580" tIns="64790" rIns="129580" bIns="64790" rtlCol="0" anchor="ctr"/>
          <a:lstStyle>
            <a:lvl1pPr algn="l">
              <a:defRPr sz="1700">
                <a:solidFill>
                  <a:schemeClr val="tx1">
                    <a:tint val="75000"/>
                  </a:schemeClr>
                </a:solidFill>
              </a:defRPr>
            </a:lvl1pPr>
          </a:lstStyle>
          <a:p>
            <a:fld id="{F4F64235-FE4C-4E78-B59F-DB5D339E26BB}" type="datetimeFigureOut">
              <a:rPr lang="en-US" smtClean="0"/>
              <a:pPr/>
              <a:t>5/9/2023</a:t>
            </a:fld>
            <a:endParaRPr lang="en-US"/>
          </a:p>
        </p:txBody>
      </p:sp>
      <p:sp>
        <p:nvSpPr>
          <p:cNvPr id="5" name="Footer Placeholder 4"/>
          <p:cNvSpPr>
            <a:spLocks noGrp="1"/>
          </p:cNvSpPr>
          <p:nvPr>
            <p:ph type="ftr" sz="quarter" idx="3"/>
          </p:nvPr>
        </p:nvSpPr>
        <p:spPr>
          <a:xfrm>
            <a:off x="3210898" y="12034399"/>
            <a:ext cx="3271480" cy="691286"/>
          </a:xfrm>
          <a:prstGeom prst="rect">
            <a:avLst/>
          </a:prstGeom>
        </p:spPr>
        <p:txBody>
          <a:bodyPr vert="horz" lIns="129580" tIns="64790" rIns="129580" bIns="64790" rtlCol="0" anchor="ctr"/>
          <a:lstStyle>
            <a:lvl1pPr algn="ctr">
              <a:defRPr sz="1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845875" y="12034399"/>
            <a:ext cx="2180987" cy="691286"/>
          </a:xfrm>
          <a:prstGeom prst="rect">
            <a:avLst/>
          </a:prstGeom>
        </p:spPr>
        <p:txBody>
          <a:bodyPr vert="horz" lIns="129580" tIns="64790" rIns="129580" bIns="64790" rtlCol="0" anchor="ctr"/>
          <a:lstStyle>
            <a:lvl1pPr algn="r">
              <a:defRPr sz="1700">
                <a:solidFill>
                  <a:schemeClr val="tx1">
                    <a:tint val="75000"/>
                  </a:schemeClr>
                </a:solidFill>
              </a:defRPr>
            </a:lvl1pPr>
          </a:lstStyle>
          <a:p>
            <a:fld id="{0DCE02F4-B75E-46D7-B284-38F8AB7A5B1A}" type="slidenum">
              <a:rPr lang="en-US" smtClean="0"/>
              <a:pPr/>
              <a:t>‹Nº›</a:t>
            </a:fld>
            <a:endParaRPr lang="en-US"/>
          </a:p>
        </p:txBody>
      </p:sp>
    </p:spTree>
    <p:extLst>
      <p:ext uri="{BB962C8B-B14F-4D97-AF65-F5344CB8AC3E}">
        <p14:creationId xmlns:p14="http://schemas.microsoft.com/office/powerpoint/2010/main" xmlns="" val="19539321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95796" rtl="0" eaLnBrk="1" latinLnBrk="0" hangingPunct="1">
        <a:lnSpc>
          <a:spcPct val="90000"/>
        </a:lnSpc>
        <a:spcBef>
          <a:spcPct val="0"/>
        </a:spcBef>
        <a:buNone/>
        <a:defRPr sz="6200" kern="1200">
          <a:solidFill>
            <a:schemeClr val="tx1"/>
          </a:solidFill>
          <a:latin typeface="+mj-lt"/>
          <a:ea typeface="+mj-ea"/>
          <a:cs typeface="+mj-cs"/>
        </a:defRPr>
      </a:lvl1pPr>
    </p:titleStyle>
    <p:bodyStyle>
      <a:lvl1pPr marL="323949" indent="-323949" algn="l" defTabSz="1295796" rtl="0" eaLnBrk="1" latinLnBrk="0" hangingPunct="1">
        <a:lnSpc>
          <a:spcPct val="90000"/>
        </a:lnSpc>
        <a:spcBef>
          <a:spcPts val="1417"/>
        </a:spcBef>
        <a:buFont typeface="Arial" panose="020B0604020202020204" pitchFamily="34" charset="0"/>
        <a:buChar char="•"/>
        <a:defRPr sz="4000" kern="1200">
          <a:solidFill>
            <a:schemeClr val="tx1"/>
          </a:solidFill>
          <a:latin typeface="+mn-lt"/>
          <a:ea typeface="+mn-ea"/>
          <a:cs typeface="+mn-cs"/>
        </a:defRPr>
      </a:lvl1pPr>
      <a:lvl2pPr marL="971847" indent="-323949" algn="l" defTabSz="1295796" rtl="0" eaLnBrk="1" latinLnBrk="0" hangingPunct="1">
        <a:lnSpc>
          <a:spcPct val="90000"/>
        </a:lnSpc>
        <a:spcBef>
          <a:spcPts val="709"/>
        </a:spcBef>
        <a:buFont typeface="Arial" panose="020B0604020202020204" pitchFamily="34" charset="0"/>
        <a:buChar char="•"/>
        <a:defRPr sz="3400" kern="1200">
          <a:solidFill>
            <a:schemeClr val="tx1"/>
          </a:solidFill>
          <a:latin typeface="+mn-lt"/>
          <a:ea typeface="+mn-ea"/>
          <a:cs typeface="+mn-cs"/>
        </a:defRPr>
      </a:lvl2pPr>
      <a:lvl3pPr marL="1619745" indent="-323949" algn="l" defTabSz="1295796" rtl="0" eaLnBrk="1" latinLnBrk="0" hangingPunct="1">
        <a:lnSpc>
          <a:spcPct val="90000"/>
        </a:lnSpc>
        <a:spcBef>
          <a:spcPts val="709"/>
        </a:spcBef>
        <a:buFont typeface="Arial" panose="020B0604020202020204" pitchFamily="34" charset="0"/>
        <a:buChar char="•"/>
        <a:defRPr sz="2800" kern="1200">
          <a:solidFill>
            <a:schemeClr val="tx1"/>
          </a:solidFill>
          <a:latin typeface="+mn-lt"/>
          <a:ea typeface="+mn-ea"/>
          <a:cs typeface="+mn-cs"/>
        </a:defRPr>
      </a:lvl3pPr>
      <a:lvl4pPr marL="2267643"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4pPr>
      <a:lvl5pPr marL="2915542"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5pPr>
      <a:lvl6pPr marL="3563440"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6pPr>
      <a:lvl7pPr marL="4211338"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7pPr>
      <a:lvl8pPr marL="4859236"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8pPr>
      <a:lvl9pPr marL="5507134"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9pPr>
    </p:bodyStyle>
    <p:otherStyle>
      <a:defPPr>
        <a:defRPr lang="en-US"/>
      </a:defPPr>
      <a:lvl1pPr marL="0" algn="l" defTabSz="1295796" rtl="0" eaLnBrk="1" latinLnBrk="0" hangingPunct="1">
        <a:defRPr sz="2600" kern="1200">
          <a:solidFill>
            <a:schemeClr val="tx1"/>
          </a:solidFill>
          <a:latin typeface="+mn-lt"/>
          <a:ea typeface="+mn-ea"/>
          <a:cs typeface="+mn-cs"/>
        </a:defRPr>
      </a:lvl1pPr>
      <a:lvl2pPr marL="647898" algn="l" defTabSz="1295796" rtl="0" eaLnBrk="1" latinLnBrk="0" hangingPunct="1">
        <a:defRPr sz="2600" kern="1200">
          <a:solidFill>
            <a:schemeClr val="tx1"/>
          </a:solidFill>
          <a:latin typeface="+mn-lt"/>
          <a:ea typeface="+mn-ea"/>
          <a:cs typeface="+mn-cs"/>
        </a:defRPr>
      </a:lvl2pPr>
      <a:lvl3pPr marL="1295796" algn="l" defTabSz="1295796" rtl="0" eaLnBrk="1" latinLnBrk="0" hangingPunct="1">
        <a:defRPr sz="2600" kern="1200">
          <a:solidFill>
            <a:schemeClr val="tx1"/>
          </a:solidFill>
          <a:latin typeface="+mn-lt"/>
          <a:ea typeface="+mn-ea"/>
          <a:cs typeface="+mn-cs"/>
        </a:defRPr>
      </a:lvl3pPr>
      <a:lvl4pPr marL="1943694" algn="l" defTabSz="1295796" rtl="0" eaLnBrk="1" latinLnBrk="0" hangingPunct="1">
        <a:defRPr sz="2600" kern="1200">
          <a:solidFill>
            <a:schemeClr val="tx1"/>
          </a:solidFill>
          <a:latin typeface="+mn-lt"/>
          <a:ea typeface="+mn-ea"/>
          <a:cs typeface="+mn-cs"/>
        </a:defRPr>
      </a:lvl4pPr>
      <a:lvl5pPr marL="2591592" algn="l" defTabSz="1295796" rtl="0" eaLnBrk="1" latinLnBrk="0" hangingPunct="1">
        <a:defRPr sz="2600" kern="1200">
          <a:solidFill>
            <a:schemeClr val="tx1"/>
          </a:solidFill>
          <a:latin typeface="+mn-lt"/>
          <a:ea typeface="+mn-ea"/>
          <a:cs typeface="+mn-cs"/>
        </a:defRPr>
      </a:lvl5pPr>
      <a:lvl6pPr marL="3239491" algn="l" defTabSz="1295796" rtl="0" eaLnBrk="1" latinLnBrk="0" hangingPunct="1">
        <a:defRPr sz="2600" kern="1200">
          <a:solidFill>
            <a:schemeClr val="tx1"/>
          </a:solidFill>
          <a:latin typeface="+mn-lt"/>
          <a:ea typeface="+mn-ea"/>
          <a:cs typeface="+mn-cs"/>
        </a:defRPr>
      </a:lvl6pPr>
      <a:lvl7pPr marL="3887389" algn="l" defTabSz="1295796" rtl="0" eaLnBrk="1" latinLnBrk="0" hangingPunct="1">
        <a:defRPr sz="2600" kern="1200">
          <a:solidFill>
            <a:schemeClr val="tx1"/>
          </a:solidFill>
          <a:latin typeface="+mn-lt"/>
          <a:ea typeface="+mn-ea"/>
          <a:cs typeface="+mn-cs"/>
        </a:defRPr>
      </a:lvl7pPr>
      <a:lvl8pPr marL="4535287" algn="l" defTabSz="1295796" rtl="0" eaLnBrk="1" latinLnBrk="0" hangingPunct="1">
        <a:defRPr sz="2600" kern="1200">
          <a:solidFill>
            <a:schemeClr val="tx1"/>
          </a:solidFill>
          <a:latin typeface="+mn-lt"/>
          <a:ea typeface="+mn-ea"/>
          <a:cs typeface="+mn-cs"/>
        </a:defRPr>
      </a:lvl8pPr>
      <a:lvl9pPr marL="5183185" algn="l" defTabSz="1295796"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raphpad.com/"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8">
            <a:extLst>
              <a:ext uri="{FF2B5EF4-FFF2-40B4-BE49-F238E27FC236}">
                <a16:creationId xmlns:a16="http://schemas.microsoft.com/office/drawing/2014/main" xmlns="" id="{FF02C55A-EF2B-4DA7-AE26-B5E2AFAC084F}"/>
              </a:ext>
            </a:extLst>
          </p:cNvPr>
          <p:cNvSpPr/>
          <p:nvPr/>
        </p:nvSpPr>
        <p:spPr>
          <a:xfrm>
            <a:off x="658810" y="1537872"/>
            <a:ext cx="8357180" cy="3516388"/>
          </a:xfrm>
          <a:prstGeom prst="rect">
            <a:avLst/>
          </a:prstGeom>
        </p:spPr>
        <p:txBody>
          <a:bodyPr wrap="square" lIns="129580" tIns="64790" rIns="129580" bIns="64790">
            <a:spAutoFit/>
          </a:bodyPr>
          <a:lstStyle/>
          <a:p>
            <a:pPr algn="ctr"/>
            <a:r>
              <a:rPr lang="es-ES" sz="4400" b="1" dirty="0" smtClean="0"/>
              <a:t>Caracterización del Hemograma Completo en adultos mayores cubanos tratados con Biomodulina </a:t>
            </a:r>
            <a:r>
              <a:rPr lang="es-ES" sz="4400" b="1" dirty="0" err="1" smtClean="0"/>
              <a:t>T</a:t>
            </a:r>
            <a:r>
              <a:rPr lang="es-ES" sz="4400" dirty="0" err="1" smtClean="0"/>
              <a:t>®l</a:t>
            </a:r>
            <a:r>
              <a:rPr lang="es-ES" sz="4400" b="1" dirty="0" smtClean="0"/>
              <a:t> </a:t>
            </a:r>
            <a:endParaRPr lang="es-ES" sz="4400" dirty="0" smtClean="0"/>
          </a:p>
          <a:p>
            <a:pPr algn="ctr"/>
            <a:endParaRPr lang="en-CA" sz="4400" b="1" dirty="0">
              <a:solidFill>
                <a:srgbClr val="202124"/>
              </a:solidFill>
              <a:latin typeface="Comic Sans MS" panose="030F0702030302020204" pitchFamily="66" charset="0"/>
            </a:endParaRPr>
          </a:p>
        </p:txBody>
      </p:sp>
      <p:sp>
        <p:nvSpPr>
          <p:cNvPr id="16" name="Rectangle 19">
            <a:extLst>
              <a:ext uri="{FF2B5EF4-FFF2-40B4-BE49-F238E27FC236}">
                <a16:creationId xmlns:a16="http://schemas.microsoft.com/office/drawing/2014/main" xmlns="" id="{FF02C55A-EF2B-4DA7-AE26-B5E2AFAC084F}"/>
              </a:ext>
            </a:extLst>
          </p:cNvPr>
          <p:cNvSpPr/>
          <p:nvPr/>
        </p:nvSpPr>
        <p:spPr>
          <a:xfrm>
            <a:off x="1041400" y="4701081"/>
            <a:ext cx="7561124" cy="4562828"/>
          </a:xfrm>
          <a:prstGeom prst="rect">
            <a:avLst/>
          </a:prstGeom>
        </p:spPr>
        <p:txBody>
          <a:bodyPr wrap="square" lIns="129580" tIns="64790" rIns="129580" bIns="64790">
            <a:spAutoFit/>
          </a:bodyPr>
          <a:lstStyle/>
          <a:p>
            <a:pPr algn="ctr"/>
            <a:r>
              <a:rPr lang="en-CA" sz="3200" b="1" dirty="0">
                <a:solidFill>
                  <a:srgbClr val="202124"/>
                </a:solidFill>
                <a:latin typeface="Comic Sans MS" panose="030F0702030302020204" pitchFamily="66" charset="0"/>
              </a:rPr>
              <a:t> </a:t>
            </a:r>
            <a:r>
              <a:rPr lang="en-CA" sz="3200" b="1" dirty="0" smtClean="0">
                <a:solidFill>
                  <a:srgbClr val="202124"/>
                </a:solidFill>
                <a:latin typeface="Bookman Old Style" pitchFamily="18" charset="0"/>
              </a:rPr>
              <a:t>AUTORES</a:t>
            </a:r>
          </a:p>
          <a:p>
            <a:pPr algn="ctr"/>
            <a:r>
              <a:rPr lang="es-ES" sz="3200" dirty="0" smtClean="0"/>
              <a:t>Ana María Simón </a:t>
            </a:r>
            <a:r>
              <a:rPr lang="es-ES" sz="3200" dirty="0" smtClean="0"/>
              <a:t>Pita</a:t>
            </a:r>
          </a:p>
          <a:p>
            <a:pPr algn="ctr"/>
            <a:r>
              <a:rPr lang="es-ES" sz="3200" dirty="0" smtClean="0"/>
              <a:t> </a:t>
            </a:r>
            <a:r>
              <a:rPr lang="es-ES" sz="3200" dirty="0" smtClean="0"/>
              <a:t>Yaquima Hernández </a:t>
            </a:r>
            <a:r>
              <a:rPr lang="es-ES" sz="3200" dirty="0" smtClean="0"/>
              <a:t>Rego</a:t>
            </a:r>
          </a:p>
          <a:p>
            <a:pPr algn="ctr"/>
            <a:r>
              <a:rPr lang="es-ES" sz="3200" dirty="0" smtClean="0"/>
              <a:t> </a:t>
            </a:r>
            <a:r>
              <a:rPr lang="es-ES" sz="3200" dirty="0" smtClean="0"/>
              <a:t>Elizabeth Hernández </a:t>
            </a:r>
            <a:r>
              <a:rPr lang="es-ES" sz="3200" dirty="0" smtClean="0"/>
              <a:t>Ramos</a:t>
            </a:r>
          </a:p>
          <a:p>
            <a:pPr algn="ctr"/>
            <a:r>
              <a:rPr lang="es-ES" sz="3200" dirty="0" smtClean="0"/>
              <a:t> </a:t>
            </a:r>
            <a:r>
              <a:rPr lang="es-ES" sz="3200" dirty="0" smtClean="0"/>
              <a:t>Vianed Marsán </a:t>
            </a:r>
            <a:r>
              <a:rPr lang="es-ES" sz="3200" dirty="0" smtClean="0"/>
              <a:t>Suárez</a:t>
            </a:r>
          </a:p>
          <a:p>
            <a:pPr algn="ctr"/>
            <a:r>
              <a:rPr lang="es-ES" sz="3200" dirty="0" smtClean="0"/>
              <a:t> </a:t>
            </a:r>
            <a:r>
              <a:rPr lang="es-ES" sz="3200" dirty="0" smtClean="0"/>
              <a:t>Yenisey Triana </a:t>
            </a:r>
            <a:r>
              <a:rPr lang="es-ES" sz="3200" dirty="0" smtClean="0"/>
              <a:t>Marrero</a:t>
            </a:r>
          </a:p>
          <a:p>
            <a:pPr algn="ctr"/>
            <a:r>
              <a:rPr lang="es-ES" sz="3200" dirty="0" smtClean="0"/>
              <a:t> </a:t>
            </a:r>
            <a:r>
              <a:rPr lang="es-ES" sz="3200" dirty="0" smtClean="0"/>
              <a:t>Mary Carmen Reyes </a:t>
            </a:r>
            <a:r>
              <a:rPr lang="es-ES" sz="3200" dirty="0" smtClean="0"/>
              <a:t>Zamora</a:t>
            </a:r>
          </a:p>
          <a:p>
            <a:pPr algn="ctr"/>
            <a:r>
              <a:rPr lang="es-ES" sz="3200" dirty="0" smtClean="0"/>
              <a:t> </a:t>
            </a:r>
            <a:r>
              <a:rPr lang="es-ES" sz="3200" dirty="0" smtClean="0"/>
              <a:t>Consuelo Macías Abraham</a:t>
            </a:r>
          </a:p>
          <a:p>
            <a:pPr algn="ctr"/>
            <a:endParaRPr lang="en-CA" sz="3200" b="1" dirty="0">
              <a:solidFill>
                <a:srgbClr val="202124"/>
              </a:solidFill>
              <a:latin typeface="Comic Sans MS" panose="030F0702030302020204" pitchFamily="66" charset="0"/>
            </a:endParaRPr>
          </a:p>
        </p:txBody>
      </p:sp>
      <p:sp>
        <p:nvSpPr>
          <p:cNvPr id="11" name="Rectangle 19">
            <a:extLst>
              <a:ext uri="{FF2B5EF4-FFF2-40B4-BE49-F238E27FC236}">
                <a16:creationId xmlns:a16="http://schemas.microsoft.com/office/drawing/2014/main" xmlns="" id="{FF02C55A-EF2B-4DA7-AE26-B5E2AFAC084F}"/>
              </a:ext>
            </a:extLst>
          </p:cNvPr>
          <p:cNvSpPr/>
          <p:nvPr/>
        </p:nvSpPr>
        <p:spPr>
          <a:xfrm>
            <a:off x="938351" y="9984281"/>
            <a:ext cx="7613373" cy="1608173"/>
          </a:xfrm>
          <a:prstGeom prst="rect">
            <a:avLst/>
          </a:prstGeom>
        </p:spPr>
        <p:txBody>
          <a:bodyPr wrap="square" lIns="129580" tIns="64790" rIns="129580" bIns="64790">
            <a:spAutoFit/>
          </a:bodyPr>
          <a:lstStyle/>
          <a:p>
            <a:pPr algn="ctr"/>
            <a:r>
              <a:rPr lang="en-CA" sz="3200" b="1" dirty="0">
                <a:solidFill>
                  <a:srgbClr val="202124"/>
                </a:solidFill>
                <a:latin typeface="Comic Sans MS" panose="030F0702030302020204" pitchFamily="66" charset="0"/>
              </a:rPr>
              <a:t> </a:t>
            </a:r>
            <a:r>
              <a:rPr lang="en-CA" sz="3200" b="1" dirty="0" err="1" smtClean="0">
                <a:solidFill>
                  <a:srgbClr val="202124"/>
                </a:solidFill>
                <a:latin typeface="Bookman Old Style" pitchFamily="18" charset="0"/>
              </a:rPr>
              <a:t>Institución</a:t>
            </a:r>
            <a:endParaRPr lang="en-CA" sz="3200" b="1" dirty="0" smtClean="0">
              <a:solidFill>
                <a:srgbClr val="202124"/>
              </a:solidFill>
              <a:latin typeface="Bookman Old Style" pitchFamily="18" charset="0"/>
            </a:endParaRPr>
          </a:p>
          <a:p>
            <a:pPr algn="ctr"/>
            <a:r>
              <a:rPr lang="es-ES" sz="3200" dirty="0" smtClean="0"/>
              <a:t>Instituto de Hematología e Inmunología</a:t>
            </a:r>
          </a:p>
          <a:p>
            <a:pPr algn="ctr"/>
            <a:endParaRPr lang="en-CA" sz="3200" b="1" dirty="0">
              <a:solidFill>
                <a:srgbClr val="202124"/>
              </a:solidFill>
              <a:latin typeface="Comic Sans MS" panose="030F0702030302020204" pitchFamily="66" charset="0"/>
            </a:endParaRPr>
          </a:p>
        </p:txBody>
      </p:sp>
      <p:sp>
        <p:nvSpPr>
          <p:cNvPr id="4" name="AutoShape 4" descr="Encabezado de página"/>
          <p:cNvSpPr>
            <a:spLocks noChangeAspect="1" noChangeArrowheads="1"/>
          </p:cNvSpPr>
          <p:nvPr/>
        </p:nvSpPr>
        <p:spPr bwMode="auto">
          <a:xfrm>
            <a:off x="155575" y="-411163"/>
            <a:ext cx="9144000" cy="85725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8" name="Imagen 27"/>
          <p:cNvPicPr>
            <a:picLocks noChangeAspect="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xmlns="">
                  <a14:imgLayer r:embed="rId3">
                    <a14:imgEffect>
                      <a14:artisticMarker/>
                    </a14:imgEffect>
                  </a14:imgLayer>
                </a14:imgProps>
              </a:ext>
              <a:ext uri="{28A0092B-C50C-407E-A947-70E740481C1C}">
                <a14:useLocalDpi xmlns:a14="http://schemas.microsoft.com/office/drawing/2010/main" xmlns="" val="0"/>
              </a:ext>
            </a:extLst>
          </a:blip>
          <a:stretch>
            <a:fillRect/>
          </a:stretch>
        </p:blipFill>
        <p:spPr>
          <a:xfrm>
            <a:off x="6773085" y="11414654"/>
            <a:ext cx="2893425" cy="1514475"/>
          </a:xfrm>
          <a:prstGeom prst="rect">
            <a:avLst/>
          </a:prstGeom>
        </p:spPr>
      </p:pic>
      <p:grpSp>
        <p:nvGrpSpPr>
          <p:cNvPr id="69" name="Grupo 68"/>
          <p:cNvGrpSpPr/>
          <p:nvPr/>
        </p:nvGrpSpPr>
        <p:grpSpPr>
          <a:xfrm>
            <a:off x="-235134" y="-157926"/>
            <a:ext cx="10033597" cy="13142089"/>
            <a:chOff x="-235134" y="-157926"/>
            <a:chExt cx="10033597" cy="13142089"/>
          </a:xfrm>
        </p:grpSpPr>
        <p:pic>
          <p:nvPicPr>
            <p:cNvPr id="1026" name="Picture 2" descr="H:\HEMATOLOGIA 2023\PARA PROMO\Logo HMT 2023.pn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xmlns="">
                  <a:solidFill>
                    <a:srgbClr val="FFFFFF"/>
                  </a:solidFill>
                </a14:hiddenFill>
              </a:ext>
            </a:extLst>
          </p:spPr>
        </p:pic>
        <p:grpSp>
          <p:nvGrpSpPr>
            <p:cNvPr id="25" name="Grupo 24"/>
            <p:cNvGrpSpPr/>
            <p:nvPr/>
          </p:nvGrpSpPr>
          <p:grpSpPr>
            <a:xfrm>
              <a:off x="232658" y="12491837"/>
              <a:ext cx="9250115" cy="492326"/>
              <a:chOff x="232658" y="12491837"/>
              <a:chExt cx="9250115" cy="492326"/>
            </a:xfrm>
          </p:grpSpPr>
          <p:grpSp>
            <p:nvGrpSpPr>
              <p:cNvPr id="24" name="Grupo 23"/>
              <p:cNvGrpSpPr/>
              <p:nvPr/>
            </p:nvGrpSpPr>
            <p:grpSpPr>
              <a:xfrm>
                <a:off x="232658" y="12491837"/>
                <a:ext cx="6473510" cy="45719"/>
                <a:chOff x="658810" y="1567543"/>
                <a:chExt cx="5729295" cy="0"/>
              </a:xfrm>
            </p:grpSpPr>
            <p:cxnSp>
              <p:nvCxnSpPr>
                <p:cNvPr id="22" name="Conector recto 2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6" name="Conector recto 2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7" name="Conector recto 2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29" name="Grupo 28"/>
              <p:cNvGrpSpPr/>
              <p:nvPr/>
            </p:nvGrpSpPr>
            <p:grpSpPr>
              <a:xfrm flipH="1">
                <a:off x="233635" y="12693995"/>
                <a:ext cx="9249138" cy="290168"/>
                <a:chOff x="658810" y="1567543"/>
                <a:chExt cx="5729295" cy="0"/>
              </a:xfrm>
            </p:grpSpPr>
            <p:cxnSp>
              <p:nvCxnSpPr>
                <p:cNvPr id="30" name="Conector recto 2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1" name="Conector recto 3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2" name="Conector recto 3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38" name="Grupo 37"/>
            <p:cNvGrpSpPr/>
            <p:nvPr/>
          </p:nvGrpSpPr>
          <p:grpSpPr>
            <a:xfrm rot="5400000">
              <a:off x="-5475473" y="6351657"/>
              <a:ext cx="11139487" cy="658810"/>
              <a:chOff x="232658" y="12491837"/>
              <a:chExt cx="9250115" cy="492326"/>
            </a:xfrm>
          </p:grpSpPr>
          <p:grpSp>
            <p:nvGrpSpPr>
              <p:cNvPr id="39" name="Grupo 38"/>
              <p:cNvGrpSpPr/>
              <p:nvPr/>
            </p:nvGrpSpPr>
            <p:grpSpPr>
              <a:xfrm>
                <a:off x="232658" y="12491837"/>
                <a:ext cx="6473510" cy="45719"/>
                <a:chOff x="658810" y="1567543"/>
                <a:chExt cx="5729295" cy="0"/>
              </a:xfrm>
            </p:grpSpPr>
            <p:cxnSp>
              <p:nvCxnSpPr>
                <p:cNvPr id="44" name="Conector recto 4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6" name="Conector recto 4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40" name="Grupo 39"/>
              <p:cNvGrpSpPr/>
              <p:nvPr/>
            </p:nvGrpSpPr>
            <p:grpSpPr>
              <a:xfrm flipH="1">
                <a:off x="233635" y="12693995"/>
                <a:ext cx="9249138" cy="290168"/>
                <a:chOff x="658810" y="1567543"/>
                <a:chExt cx="5729295" cy="0"/>
              </a:xfrm>
            </p:grpSpPr>
            <p:cxnSp>
              <p:nvCxnSpPr>
                <p:cNvPr id="41" name="Conector recto 40"/>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2" name="Conector recto 41"/>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3" name="Conector recto 42"/>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48" name="Grupo 47"/>
            <p:cNvGrpSpPr/>
            <p:nvPr/>
          </p:nvGrpSpPr>
          <p:grpSpPr>
            <a:xfrm rot="5400000" flipH="1" flipV="1">
              <a:off x="4058247" y="5983715"/>
              <a:ext cx="10821621" cy="658810"/>
              <a:chOff x="232658" y="12491837"/>
              <a:chExt cx="9250115" cy="492326"/>
            </a:xfrm>
          </p:grpSpPr>
          <p:grpSp>
            <p:nvGrpSpPr>
              <p:cNvPr id="49" name="Grupo 48"/>
              <p:cNvGrpSpPr/>
              <p:nvPr/>
            </p:nvGrpSpPr>
            <p:grpSpPr>
              <a:xfrm>
                <a:off x="232658" y="12491837"/>
                <a:ext cx="6473510" cy="45719"/>
                <a:chOff x="658810" y="1567543"/>
                <a:chExt cx="5729295" cy="0"/>
              </a:xfrm>
            </p:grpSpPr>
            <p:cxnSp>
              <p:nvCxnSpPr>
                <p:cNvPr id="54" name="Conector recto 5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55" name="Conector recto 5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56" name="Conector recto 5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50" name="Grupo 49"/>
              <p:cNvGrpSpPr/>
              <p:nvPr/>
            </p:nvGrpSpPr>
            <p:grpSpPr>
              <a:xfrm flipH="1">
                <a:off x="233635" y="12693995"/>
                <a:ext cx="9249138" cy="290168"/>
                <a:chOff x="658810" y="1567543"/>
                <a:chExt cx="5729295" cy="0"/>
              </a:xfrm>
            </p:grpSpPr>
            <p:cxnSp>
              <p:nvCxnSpPr>
                <p:cNvPr id="51" name="Conector recto 50"/>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52" name="Conector recto 51"/>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53" name="Conector recto 52"/>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57" name="Grupo 56"/>
            <p:cNvGrpSpPr/>
            <p:nvPr/>
          </p:nvGrpSpPr>
          <p:grpSpPr>
            <a:xfrm rot="10800000">
              <a:off x="1489163" y="-157926"/>
              <a:ext cx="6844940" cy="630135"/>
              <a:chOff x="232658" y="12491837"/>
              <a:chExt cx="9250115" cy="492326"/>
            </a:xfrm>
          </p:grpSpPr>
          <p:grpSp>
            <p:nvGrpSpPr>
              <p:cNvPr id="58" name="Grupo 57"/>
              <p:cNvGrpSpPr/>
              <p:nvPr/>
            </p:nvGrpSpPr>
            <p:grpSpPr>
              <a:xfrm>
                <a:off x="232658" y="12491837"/>
                <a:ext cx="6473510" cy="45719"/>
                <a:chOff x="658810" y="1567543"/>
                <a:chExt cx="5729295" cy="0"/>
              </a:xfrm>
            </p:grpSpPr>
            <p:cxnSp>
              <p:nvCxnSpPr>
                <p:cNvPr id="63" name="Conector recto 62"/>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64" name="Conector recto 63"/>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65" name="Conector recto 64"/>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59" name="Grupo 58"/>
              <p:cNvGrpSpPr/>
              <p:nvPr/>
            </p:nvGrpSpPr>
            <p:grpSpPr>
              <a:xfrm flipH="1">
                <a:off x="233635" y="12693995"/>
                <a:ext cx="9249138" cy="290168"/>
                <a:chOff x="658810" y="1567543"/>
                <a:chExt cx="5729295" cy="0"/>
              </a:xfrm>
            </p:grpSpPr>
            <p:cxnSp>
              <p:nvCxnSpPr>
                <p:cNvPr id="60" name="Conector recto 5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61" name="Conector recto 6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62" name="Conector recto 6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sp>
        <p:nvSpPr>
          <p:cNvPr id="68" name="Rectángulo 67"/>
          <p:cNvSpPr/>
          <p:nvPr/>
        </p:nvSpPr>
        <p:spPr>
          <a:xfrm>
            <a:off x="8128001" y="27618"/>
            <a:ext cx="1386676" cy="63911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3200" b="1" dirty="0" smtClean="0"/>
              <a:t>ID 390</a:t>
            </a:r>
            <a:endParaRPr lang="es-ES" sz="3200" b="1" dirty="0"/>
          </a:p>
        </p:txBody>
      </p:sp>
    </p:spTree>
    <p:extLst>
      <p:ext uri="{BB962C8B-B14F-4D97-AF65-F5344CB8AC3E}">
        <p14:creationId xmlns:p14="http://schemas.microsoft.com/office/powerpoint/2010/main" xmlns="" val="4035095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699426" y="64459"/>
            <a:ext cx="261755" cy="5309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129580" tIns="64790" rIns="129580" bIns="64790" numCol="1" anchor="ctr" anchorCtr="0" compatLnSpc="1">
            <a:prstTxWarp prst="textNoShape">
              <a:avLst/>
            </a:prstTxWarp>
            <a:spAutoFit/>
          </a:bodyPr>
          <a:lstStyle/>
          <a:p>
            <a:endParaRPr lang="nl-BE"/>
          </a:p>
        </p:txBody>
      </p:sp>
      <p:sp>
        <p:nvSpPr>
          <p:cNvPr id="8" name="Rectangle 13">
            <a:extLst>
              <a:ext uri="{FF2B5EF4-FFF2-40B4-BE49-F238E27FC236}">
                <a16:creationId xmlns:a16="http://schemas.microsoft.com/office/drawing/2014/main" xmlns="" id="{5D25774B-025B-4D9C-912E-5A1EE97B4D3E}"/>
              </a:ext>
            </a:extLst>
          </p:cNvPr>
          <p:cNvSpPr/>
          <p:nvPr/>
        </p:nvSpPr>
        <p:spPr>
          <a:xfrm>
            <a:off x="939800" y="9390418"/>
            <a:ext cx="7823200" cy="1977505"/>
          </a:xfrm>
          <a:prstGeom prst="rect">
            <a:avLst/>
          </a:prstGeom>
        </p:spPr>
        <p:txBody>
          <a:bodyPr wrap="square" lIns="129580" tIns="64790" rIns="129580" bIns="64790">
            <a:spAutoFit/>
          </a:bodyPr>
          <a:lstStyle/>
          <a:p>
            <a:pPr algn="ctr"/>
            <a:r>
              <a:rPr lang="en-CA" sz="3600" b="1" dirty="0" err="1" smtClean="0">
                <a:solidFill>
                  <a:srgbClr val="202124"/>
                </a:solidFill>
                <a:latin typeface="Bookman Old Style" pitchFamily="18" charset="0"/>
              </a:rPr>
              <a:t>Objetivo</a:t>
            </a:r>
            <a:endParaRPr lang="en-CA" sz="3600" b="1" dirty="0" smtClean="0">
              <a:solidFill>
                <a:srgbClr val="202124"/>
              </a:solidFill>
              <a:latin typeface="Bookman Old Style" pitchFamily="18" charset="0"/>
            </a:endParaRPr>
          </a:p>
          <a:p>
            <a:pPr algn="ctr"/>
            <a:r>
              <a:rPr lang="es-ES" sz="2800" dirty="0" smtClean="0"/>
              <a:t>Caracterizar </a:t>
            </a:r>
            <a:r>
              <a:rPr lang="es-ES" sz="2800" dirty="0" smtClean="0"/>
              <a:t>el hemograma completo en adultos mayores cubanos antes y después de la administración de la BT</a:t>
            </a:r>
            <a:endParaRPr lang="en-CA" sz="2800" b="1" dirty="0">
              <a:solidFill>
                <a:srgbClr val="202124"/>
              </a:solidFill>
              <a:latin typeface="Bookman Old Style" pitchFamily="18" charset="0"/>
            </a:endParaRPr>
          </a:p>
        </p:txBody>
      </p:sp>
      <p:sp>
        <p:nvSpPr>
          <p:cNvPr id="9" name="Rectangle 13">
            <a:extLst>
              <a:ext uri="{FF2B5EF4-FFF2-40B4-BE49-F238E27FC236}">
                <a16:creationId xmlns:a16="http://schemas.microsoft.com/office/drawing/2014/main" xmlns="" id="{5D25774B-025B-4D9C-912E-5A1EE97B4D3E}"/>
              </a:ext>
            </a:extLst>
          </p:cNvPr>
          <p:cNvSpPr/>
          <p:nvPr/>
        </p:nvSpPr>
        <p:spPr>
          <a:xfrm>
            <a:off x="2265603" y="817440"/>
            <a:ext cx="5509366" cy="746399"/>
          </a:xfrm>
          <a:prstGeom prst="rect">
            <a:avLst/>
          </a:prstGeom>
        </p:spPr>
        <p:txBody>
          <a:bodyPr wrap="square" lIns="129580" tIns="64790" rIns="129580" bIns="64790">
            <a:spAutoFit/>
          </a:bodyPr>
          <a:lstStyle/>
          <a:p>
            <a:pPr algn="ctr"/>
            <a:r>
              <a:rPr lang="en-CA" sz="4000" b="1" dirty="0" err="1" smtClean="0">
                <a:solidFill>
                  <a:srgbClr val="202124"/>
                </a:solidFill>
                <a:latin typeface="Bookman Old Style" pitchFamily="18" charset="0"/>
              </a:rPr>
              <a:t>Introducción</a:t>
            </a:r>
            <a:endParaRPr lang="en-CA" b="1" dirty="0">
              <a:solidFill>
                <a:srgbClr val="202124"/>
              </a:solidFill>
              <a:latin typeface="Bookman Old Style" pitchFamily="18" charset="0"/>
            </a:endParaRPr>
          </a:p>
        </p:txBody>
      </p:sp>
      <p:sp>
        <p:nvSpPr>
          <p:cNvPr id="4" name="3 Rectángulo"/>
          <p:cNvSpPr/>
          <p:nvPr/>
        </p:nvSpPr>
        <p:spPr>
          <a:xfrm>
            <a:off x="660400" y="2540001"/>
            <a:ext cx="8280400" cy="6955750"/>
          </a:xfrm>
          <a:prstGeom prst="rect">
            <a:avLst/>
          </a:prstGeom>
        </p:spPr>
        <p:txBody>
          <a:bodyPr wrap="square">
            <a:spAutoFit/>
          </a:bodyPr>
          <a:lstStyle/>
          <a:p>
            <a:pPr algn="just"/>
            <a:r>
              <a:rPr lang="es-ES" sz="2800" dirty="0" smtClean="0"/>
              <a:t>Con la edad, comúnmente ocurren alteraciones en el sistema inmune. Estas modificaciones se conocen como “inmunosenescencia”. Es un fenómeno de disminución de la función que implica cambios, tanto en los mecanismos inespecíficos de defensa, como en la inmunidad adaptativa</a:t>
            </a:r>
            <a:r>
              <a:rPr lang="es-ES" sz="2800" b="1" dirty="0" smtClean="0">
                <a:cs typeface="Arial" pitchFamily="34" charset="0"/>
              </a:rPr>
              <a:t>.</a:t>
            </a:r>
          </a:p>
          <a:p>
            <a:pPr algn="just"/>
            <a:r>
              <a:rPr lang="es-ES" sz="2800" dirty="0" smtClean="0"/>
              <a:t>La Biomodulina T® (BT) es un medicamento de origen natural compuesto por hormonas del timo de naturaleza polipeptídica, obtenido por un procedimiento </a:t>
            </a:r>
            <a:r>
              <a:rPr lang="es-ES" sz="2800" dirty="0" smtClean="0"/>
              <a:t>original, que </a:t>
            </a:r>
            <a:r>
              <a:rPr lang="es-ES" sz="2800" dirty="0" smtClean="0"/>
              <a:t>tiene un efecto </a:t>
            </a:r>
            <a:r>
              <a:rPr lang="es-ES" sz="2800" dirty="0" err="1" smtClean="0"/>
              <a:t>inmunomodulador</a:t>
            </a:r>
            <a:r>
              <a:rPr lang="es-ES" sz="2800" dirty="0" smtClean="0"/>
              <a:t>, caracterizado por la inducción de la diferenciación de linfocitos </a:t>
            </a:r>
            <a:r>
              <a:rPr lang="es-ES" sz="2800" dirty="0" smtClean="0"/>
              <a:t>T</a:t>
            </a:r>
            <a:r>
              <a:rPr lang="es-ES" sz="2800" dirty="0" smtClean="0"/>
              <a:t>.</a:t>
            </a:r>
          </a:p>
          <a:p>
            <a:pPr algn="just"/>
            <a:r>
              <a:rPr lang="es-ES" sz="2800" dirty="0" smtClean="0"/>
              <a:t>Se emplea como uso profiláctico y preventivo capaz de estimular el sistema inmune en grupos de riesgo y vulnerables </a:t>
            </a:r>
            <a:r>
              <a:rPr lang="es-ES" sz="2800" dirty="0" smtClean="0"/>
              <a:t>.</a:t>
            </a:r>
            <a:endParaRPr lang="es-ES" sz="2800" b="1" dirty="0" smtClean="0">
              <a:cs typeface="Arial" pitchFamily="34" charset="0"/>
            </a:endParaRPr>
          </a:p>
          <a:p>
            <a:pPr algn="just"/>
            <a:r>
              <a:rPr lang="es-ES" b="1" dirty="0" smtClean="0">
                <a:cs typeface="Arial" pitchFamily="34" charset="0"/>
              </a:rPr>
              <a:t> </a:t>
            </a:r>
            <a:endParaRPr lang="es-ES" b="1" dirty="0">
              <a:cs typeface="Arial" pitchFamily="34" charset="0"/>
            </a:endParaRPr>
          </a:p>
        </p:txBody>
      </p:sp>
      <p:grpSp>
        <p:nvGrpSpPr>
          <p:cNvPr id="11" name="Grupo 10"/>
          <p:cNvGrpSpPr/>
          <p:nvPr/>
        </p:nvGrpSpPr>
        <p:grpSpPr>
          <a:xfrm>
            <a:off x="-235134" y="-157926"/>
            <a:ext cx="10033597" cy="13142089"/>
            <a:chOff x="-235134" y="-157926"/>
            <a:chExt cx="10033597" cy="13142089"/>
          </a:xfrm>
        </p:grpSpPr>
        <p:pic>
          <p:nvPicPr>
            <p:cNvPr id="12" name="Picture 2" descr="H:\HEMATOLOGIA 2023\PARA PROMO\Logo HMT 2023.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3" name="Grupo 12"/>
            <p:cNvGrpSpPr/>
            <p:nvPr/>
          </p:nvGrpSpPr>
          <p:grpSpPr>
            <a:xfrm>
              <a:off x="232658" y="12491837"/>
              <a:ext cx="9250115" cy="492326"/>
              <a:chOff x="232658" y="12491837"/>
              <a:chExt cx="9250115" cy="492326"/>
            </a:xfrm>
          </p:grpSpPr>
          <p:grpSp>
            <p:nvGrpSpPr>
              <p:cNvPr id="41" name="Grupo 40"/>
              <p:cNvGrpSpPr/>
              <p:nvPr/>
            </p:nvGrpSpPr>
            <p:grpSpPr>
              <a:xfrm>
                <a:off x="232658" y="12491837"/>
                <a:ext cx="6473510" cy="45719"/>
                <a:chOff x="658810" y="1567543"/>
                <a:chExt cx="5729295" cy="0"/>
              </a:xfrm>
            </p:grpSpPr>
            <p:cxnSp>
              <p:nvCxnSpPr>
                <p:cNvPr id="46" name="Conector recto 45"/>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7" name="Conector recto 46"/>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8" name="Conector recto 47"/>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42" name="Grupo 41"/>
              <p:cNvGrpSpPr/>
              <p:nvPr/>
            </p:nvGrpSpPr>
            <p:grpSpPr>
              <a:xfrm flipH="1">
                <a:off x="233635" y="12693995"/>
                <a:ext cx="9249138" cy="290168"/>
                <a:chOff x="658810" y="1567543"/>
                <a:chExt cx="5729295" cy="0"/>
              </a:xfrm>
            </p:grpSpPr>
            <p:cxnSp>
              <p:nvCxnSpPr>
                <p:cNvPr id="43" name="Conector recto 42"/>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4" name="Conector recto 43"/>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4" name="Grupo 13"/>
            <p:cNvGrpSpPr/>
            <p:nvPr/>
          </p:nvGrpSpPr>
          <p:grpSpPr>
            <a:xfrm rot="5400000">
              <a:off x="-5475473" y="6351657"/>
              <a:ext cx="11139487" cy="658810"/>
              <a:chOff x="232658" y="12491837"/>
              <a:chExt cx="9250115" cy="492326"/>
            </a:xfrm>
          </p:grpSpPr>
          <p:grpSp>
            <p:nvGrpSpPr>
              <p:cNvPr id="33" name="Grupo 32"/>
              <p:cNvGrpSpPr/>
              <p:nvPr/>
            </p:nvGrpSpPr>
            <p:grpSpPr>
              <a:xfrm>
                <a:off x="232658" y="12491837"/>
                <a:ext cx="6473510" cy="45719"/>
                <a:chOff x="658810" y="1567543"/>
                <a:chExt cx="5729295" cy="0"/>
              </a:xfrm>
            </p:grpSpPr>
            <p:cxnSp>
              <p:nvCxnSpPr>
                <p:cNvPr id="38" name="Conector recto 37"/>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0" name="Conector recto 39"/>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34" name="Grupo 33"/>
              <p:cNvGrpSpPr/>
              <p:nvPr/>
            </p:nvGrpSpPr>
            <p:grpSpPr>
              <a:xfrm flipH="1">
                <a:off x="233635" y="12693995"/>
                <a:ext cx="9249138" cy="290168"/>
                <a:chOff x="658810" y="1567543"/>
                <a:chExt cx="5729295" cy="0"/>
              </a:xfrm>
            </p:grpSpPr>
            <p:cxnSp>
              <p:nvCxnSpPr>
                <p:cNvPr id="35" name="Conector recto 34"/>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5" name="Grupo 14"/>
            <p:cNvGrpSpPr/>
            <p:nvPr/>
          </p:nvGrpSpPr>
          <p:grpSpPr>
            <a:xfrm rot="5400000" flipH="1" flipV="1">
              <a:off x="4058247" y="5983715"/>
              <a:ext cx="10821621" cy="658810"/>
              <a:chOff x="232658" y="12491837"/>
              <a:chExt cx="9250115" cy="492326"/>
            </a:xfrm>
          </p:grpSpPr>
          <p:grpSp>
            <p:nvGrpSpPr>
              <p:cNvPr id="25" name="Grupo 24"/>
              <p:cNvGrpSpPr/>
              <p:nvPr/>
            </p:nvGrpSpPr>
            <p:grpSpPr>
              <a:xfrm>
                <a:off x="232658" y="12491837"/>
                <a:ext cx="6473510" cy="45719"/>
                <a:chOff x="658810" y="1567543"/>
                <a:chExt cx="5729295" cy="0"/>
              </a:xfrm>
            </p:grpSpPr>
            <p:cxnSp>
              <p:nvCxnSpPr>
                <p:cNvPr id="30" name="Conector recto 2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1" name="Conector recto 3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2" name="Conector recto 3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26" name="Grupo 25"/>
              <p:cNvGrpSpPr/>
              <p:nvPr/>
            </p:nvGrpSpPr>
            <p:grpSpPr>
              <a:xfrm flipH="1">
                <a:off x="233635" y="12693995"/>
                <a:ext cx="9249138" cy="290168"/>
                <a:chOff x="658810" y="1567543"/>
                <a:chExt cx="5729295" cy="0"/>
              </a:xfrm>
            </p:grpSpPr>
            <p:cxnSp>
              <p:nvCxnSpPr>
                <p:cNvPr id="27" name="Conector recto 26"/>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8" name="Conector recto 27"/>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9" name="Conector recto 28"/>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6" name="Grupo 15"/>
            <p:cNvGrpSpPr/>
            <p:nvPr/>
          </p:nvGrpSpPr>
          <p:grpSpPr>
            <a:xfrm rot="10800000">
              <a:off x="1489163" y="-157926"/>
              <a:ext cx="6844940" cy="630135"/>
              <a:chOff x="232658" y="12491837"/>
              <a:chExt cx="9250115" cy="492326"/>
            </a:xfrm>
          </p:grpSpPr>
          <p:grpSp>
            <p:nvGrpSpPr>
              <p:cNvPr id="17" name="Grupo 16"/>
              <p:cNvGrpSpPr/>
              <p:nvPr/>
            </p:nvGrpSpPr>
            <p:grpSpPr>
              <a:xfrm>
                <a:off x="232658" y="12491837"/>
                <a:ext cx="6473510" cy="45719"/>
                <a:chOff x="658810" y="1567543"/>
                <a:chExt cx="5729295" cy="0"/>
              </a:xfrm>
            </p:grpSpPr>
            <p:cxnSp>
              <p:nvCxnSpPr>
                <p:cNvPr id="22" name="Conector recto 2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3" name="Conector recto 22"/>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4" name="Conector recto 23"/>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18" name="Grupo 17"/>
              <p:cNvGrpSpPr/>
              <p:nvPr/>
            </p:nvGrpSpPr>
            <p:grpSpPr>
              <a:xfrm flipH="1">
                <a:off x="233635" y="12693995"/>
                <a:ext cx="9249138" cy="290168"/>
                <a:chOff x="658810" y="1567543"/>
                <a:chExt cx="5729295" cy="0"/>
              </a:xfrm>
            </p:grpSpPr>
            <p:cxnSp>
              <p:nvCxnSpPr>
                <p:cNvPr id="19" name="Conector recto 18"/>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0" name="Conector recto 19"/>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1" name="Conector recto 20"/>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xmlns="" val="1023988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699426" y="64459"/>
            <a:ext cx="261755" cy="5309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129580" tIns="64790" rIns="129580" bIns="64790" numCol="1" anchor="ctr" anchorCtr="0" compatLnSpc="1">
            <a:prstTxWarp prst="textNoShape">
              <a:avLst/>
            </a:prstTxWarp>
            <a:spAutoFit/>
          </a:bodyPr>
          <a:lstStyle/>
          <a:p>
            <a:endParaRPr lang="nl-BE"/>
          </a:p>
        </p:txBody>
      </p:sp>
      <p:sp>
        <p:nvSpPr>
          <p:cNvPr id="2" name="Rectángulo 1"/>
          <p:cNvSpPr/>
          <p:nvPr/>
        </p:nvSpPr>
        <p:spPr>
          <a:xfrm>
            <a:off x="93217" y="642049"/>
            <a:ext cx="9565441" cy="530955"/>
          </a:xfrm>
          <a:prstGeom prst="rect">
            <a:avLst/>
          </a:prstGeom>
        </p:spPr>
        <p:txBody>
          <a:bodyPr wrap="square" lIns="129580" tIns="64790" rIns="129580" bIns="64790">
            <a:spAutoFit/>
          </a:bodyPr>
          <a:lstStyle/>
          <a:p>
            <a:r>
              <a:rPr lang="en-US" dirty="0" smtClean="0"/>
              <a:t> </a:t>
            </a:r>
            <a:endParaRPr lang="en-US" dirty="0"/>
          </a:p>
        </p:txBody>
      </p:sp>
      <p:sp>
        <p:nvSpPr>
          <p:cNvPr id="9" name="Rectangle 13">
            <a:extLst>
              <a:ext uri="{FF2B5EF4-FFF2-40B4-BE49-F238E27FC236}">
                <a16:creationId xmlns:a16="http://schemas.microsoft.com/office/drawing/2014/main" xmlns="" id="{5D25774B-025B-4D9C-912E-5A1EE97B4D3E}"/>
              </a:ext>
            </a:extLst>
          </p:cNvPr>
          <p:cNvSpPr/>
          <p:nvPr/>
        </p:nvSpPr>
        <p:spPr>
          <a:xfrm>
            <a:off x="2113203" y="665040"/>
            <a:ext cx="5509366" cy="746399"/>
          </a:xfrm>
          <a:prstGeom prst="rect">
            <a:avLst/>
          </a:prstGeom>
        </p:spPr>
        <p:txBody>
          <a:bodyPr wrap="square" lIns="129580" tIns="64790" rIns="129580" bIns="64790">
            <a:spAutoFit/>
          </a:bodyPr>
          <a:lstStyle/>
          <a:p>
            <a:pPr algn="ctr"/>
            <a:r>
              <a:rPr lang="en-CA" sz="4000" b="1" dirty="0" err="1" smtClean="0">
                <a:solidFill>
                  <a:srgbClr val="202124"/>
                </a:solidFill>
                <a:latin typeface="Bookman Old Style" pitchFamily="18" charset="0"/>
              </a:rPr>
              <a:t>Métodos</a:t>
            </a:r>
            <a:endParaRPr lang="en-CA" b="1" dirty="0">
              <a:solidFill>
                <a:srgbClr val="202124"/>
              </a:solidFill>
              <a:latin typeface="Bookman Old Style" pitchFamily="18" charset="0"/>
            </a:endParaRPr>
          </a:p>
        </p:txBody>
      </p:sp>
      <p:sp>
        <p:nvSpPr>
          <p:cNvPr id="11" name="10 CuadroTexto"/>
          <p:cNvSpPr txBox="1"/>
          <p:nvPr/>
        </p:nvSpPr>
        <p:spPr>
          <a:xfrm>
            <a:off x="914400" y="1288654"/>
            <a:ext cx="7772400" cy="10895290"/>
          </a:xfrm>
          <a:prstGeom prst="rect">
            <a:avLst/>
          </a:prstGeom>
          <a:noFill/>
        </p:spPr>
        <p:txBody>
          <a:bodyPr wrap="square" rtlCol="0">
            <a:spAutoFit/>
          </a:bodyPr>
          <a:lstStyle/>
          <a:p>
            <a:pPr algn="just">
              <a:buFont typeface="Wingdings" pitchFamily="2" charset="2"/>
              <a:buChar char="ü"/>
            </a:pPr>
            <a:r>
              <a:rPr lang="es-ES" dirty="0" smtClean="0"/>
              <a:t>Constituyó un ensayo clínico multicéntrico y no aleatorizado, para la prevención de </a:t>
            </a:r>
            <a:r>
              <a:rPr lang="es-ES" dirty="0" smtClean="0"/>
              <a:t>infecciones en </a:t>
            </a:r>
            <a:r>
              <a:rPr lang="es-ES" dirty="0" smtClean="0"/>
              <a:t>adultos mayores.</a:t>
            </a:r>
          </a:p>
          <a:p>
            <a:pPr algn="just">
              <a:buFont typeface="Wingdings" pitchFamily="2" charset="2"/>
              <a:buChar char="ü"/>
            </a:pPr>
            <a:r>
              <a:rPr lang="es-ES" dirty="0" smtClean="0"/>
              <a:t>La muestra quedó constituida por 30 adultos mayores del Hogar de Ancianos “Alfredo Gómez Gendra”, de La Habana, seleccionados al azar, a los cuales se les administró un bulbo (3mg) de BT, intramuscular, dos veces por semana durante seis semanas.</a:t>
            </a:r>
          </a:p>
          <a:p>
            <a:pPr algn="just">
              <a:buFont typeface="Wingdings" pitchFamily="2" charset="2"/>
              <a:buChar char="ü"/>
            </a:pPr>
            <a:r>
              <a:rPr lang="es-ES" dirty="0" smtClean="0"/>
              <a:t>En todos los ancianos se realizó el hemograma completo antes de la administración de la BT y al finalizar el tratamiento.</a:t>
            </a:r>
          </a:p>
          <a:p>
            <a:pPr algn="just">
              <a:buFont typeface="Wingdings" pitchFamily="2" charset="2"/>
              <a:buChar char="ü"/>
            </a:pPr>
            <a:r>
              <a:rPr lang="es-ES" dirty="0" smtClean="0"/>
              <a:t>Las muestras de sangre periférica se tomaron de punción venosa, en tubos colectores plásticos de 5 ml con </a:t>
            </a:r>
            <a:r>
              <a:rPr lang="es-ES" dirty="0" smtClean="0"/>
              <a:t>EDTA K2. Las </a:t>
            </a:r>
            <a:r>
              <a:rPr lang="es-ES" dirty="0" smtClean="0"/>
              <a:t>colectas se leyeron </a:t>
            </a:r>
            <a:r>
              <a:rPr lang="es-ES" dirty="0" smtClean="0"/>
              <a:t>en el </a:t>
            </a:r>
            <a:r>
              <a:rPr lang="es-ES" dirty="0" smtClean="0"/>
              <a:t>Contador  hematológico Sysmex de la serie XS 1000I</a:t>
            </a:r>
          </a:p>
          <a:p>
            <a:pPr algn="just">
              <a:buFont typeface="Wingdings" pitchFamily="2" charset="2"/>
              <a:buChar char="ü"/>
            </a:pPr>
            <a:r>
              <a:rPr lang="es-ES" dirty="0" smtClean="0"/>
              <a:t>Fueron evaluados diferentes parámetros del hemograma </a:t>
            </a:r>
            <a:r>
              <a:rPr lang="es-ES" dirty="0" smtClean="0"/>
              <a:t>completo: hematocrito</a:t>
            </a:r>
            <a:r>
              <a:rPr lang="es-ES" dirty="0" smtClean="0"/>
              <a:t>, hemoglobina, recuento de eritrocitos, índices eritrocitarios, recuento de glóbulos blancos, plaquetas y el recuento diferencial leucocitario de cinco poblaciones (segmentados, linfocitos, monocitos, eosinófilos y basófilos).</a:t>
            </a:r>
          </a:p>
          <a:p>
            <a:pPr algn="just">
              <a:buFont typeface="Wingdings" pitchFamily="2" charset="2"/>
              <a:buChar char="ü"/>
            </a:pPr>
            <a:r>
              <a:rPr lang="es-ES" dirty="0" smtClean="0"/>
              <a:t>Los resultados obtenidos se tabularon para conformar una base de datos, utilizando el sistema Excel. Para determinar la significación estadística entre los diferentes parámetros del hemograma, antes y después del tratamiento con BT, se utilizó el paquete estadístico </a:t>
            </a:r>
            <a:r>
              <a:rPr lang="es-ES" i="1" u="sng" dirty="0" err="1" smtClean="0">
                <a:hlinkClick r:id="rId2"/>
              </a:rPr>
              <a:t>GraphPad</a:t>
            </a:r>
            <a:r>
              <a:rPr lang="es-ES" dirty="0" smtClean="0"/>
              <a:t> </a:t>
            </a:r>
            <a:r>
              <a:rPr lang="es-ES" dirty="0" err="1" smtClean="0"/>
              <a:t>Prism</a:t>
            </a:r>
            <a:r>
              <a:rPr lang="es-ES" dirty="0" smtClean="0"/>
              <a:t> (versión 6.00). </a:t>
            </a:r>
            <a:endParaRPr lang="es-ES" dirty="0">
              <a:latin typeface="Arial" pitchFamily="34" charset="0"/>
              <a:cs typeface="Arial" pitchFamily="34" charset="0"/>
            </a:endParaRPr>
          </a:p>
        </p:txBody>
      </p:sp>
      <p:grpSp>
        <p:nvGrpSpPr>
          <p:cNvPr id="7" name="Grupo 6"/>
          <p:cNvGrpSpPr/>
          <p:nvPr/>
        </p:nvGrpSpPr>
        <p:grpSpPr>
          <a:xfrm>
            <a:off x="-235134" y="-157926"/>
            <a:ext cx="10033597" cy="13142089"/>
            <a:chOff x="-235134" y="-157926"/>
            <a:chExt cx="10033597" cy="13142089"/>
          </a:xfrm>
        </p:grpSpPr>
        <p:pic>
          <p:nvPicPr>
            <p:cNvPr id="8" name="Picture 2" descr="H:\HEMATOLOGIA 2023\PARA PROMO\Logo HMT 2023.pn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2" name="Grupo 11"/>
            <p:cNvGrpSpPr/>
            <p:nvPr/>
          </p:nvGrpSpPr>
          <p:grpSpPr>
            <a:xfrm>
              <a:off x="232658" y="12491837"/>
              <a:ext cx="9250115" cy="492326"/>
              <a:chOff x="232658" y="12491837"/>
              <a:chExt cx="9250115" cy="492326"/>
            </a:xfrm>
          </p:grpSpPr>
          <p:grpSp>
            <p:nvGrpSpPr>
              <p:cNvPr id="40" name="Grupo 39"/>
              <p:cNvGrpSpPr/>
              <p:nvPr/>
            </p:nvGrpSpPr>
            <p:grpSpPr>
              <a:xfrm>
                <a:off x="232658" y="12491837"/>
                <a:ext cx="6473510" cy="45719"/>
                <a:chOff x="658810" y="1567543"/>
                <a:chExt cx="5729295" cy="0"/>
              </a:xfrm>
            </p:grpSpPr>
            <p:cxnSp>
              <p:nvCxnSpPr>
                <p:cNvPr id="45" name="Conector recto 44"/>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6" name="Conector recto 4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7" name="Conector recto 4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41" name="Grupo 40"/>
              <p:cNvGrpSpPr/>
              <p:nvPr/>
            </p:nvGrpSpPr>
            <p:grpSpPr>
              <a:xfrm flipH="1">
                <a:off x="233635" y="12693995"/>
                <a:ext cx="9249138" cy="290168"/>
                <a:chOff x="658810" y="1567543"/>
                <a:chExt cx="5729295" cy="0"/>
              </a:xfrm>
            </p:grpSpPr>
            <p:cxnSp>
              <p:nvCxnSpPr>
                <p:cNvPr id="42" name="Conector recto 4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3" name="Conector recto 42"/>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4" name="Conector recto 43"/>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3" name="Grupo 12"/>
            <p:cNvGrpSpPr/>
            <p:nvPr/>
          </p:nvGrpSpPr>
          <p:grpSpPr>
            <a:xfrm rot="5400000">
              <a:off x="-5475473" y="6351657"/>
              <a:ext cx="11139487" cy="658810"/>
              <a:chOff x="232658" y="12491837"/>
              <a:chExt cx="9250115" cy="492326"/>
            </a:xfrm>
          </p:grpSpPr>
          <p:grpSp>
            <p:nvGrpSpPr>
              <p:cNvPr id="32" name="Grupo 31"/>
              <p:cNvGrpSpPr/>
              <p:nvPr/>
            </p:nvGrpSpPr>
            <p:grpSpPr>
              <a:xfrm>
                <a:off x="232658" y="12491837"/>
                <a:ext cx="6473510" cy="45719"/>
                <a:chOff x="658810" y="1567543"/>
                <a:chExt cx="5729295" cy="0"/>
              </a:xfrm>
            </p:grpSpPr>
            <p:cxnSp>
              <p:nvCxnSpPr>
                <p:cNvPr id="37" name="Conector recto 36"/>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8" name="Conector recto 37"/>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33" name="Grupo 32"/>
              <p:cNvGrpSpPr/>
              <p:nvPr/>
            </p:nvGrpSpPr>
            <p:grpSpPr>
              <a:xfrm flipH="1">
                <a:off x="233635" y="12693995"/>
                <a:ext cx="9249138" cy="290168"/>
                <a:chOff x="658810" y="1567543"/>
                <a:chExt cx="5729295" cy="0"/>
              </a:xfrm>
            </p:grpSpPr>
            <p:cxnSp>
              <p:nvCxnSpPr>
                <p:cNvPr id="34" name="Conector recto 3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5" name="Conector recto 3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4" name="Grupo 13"/>
            <p:cNvGrpSpPr/>
            <p:nvPr/>
          </p:nvGrpSpPr>
          <p:grpSpPr>
            <a:xfrm rot="5400000" flipH="1" flipV="1">
              <a:off x="4058247" y="5983715"/>
              <a:ext cx="10821621" cy="658810"/>
              <a:chOff x="232658" y="12491837"/>
              <a:chExt cx="9250115" cy="492326"/>
            </a:xfrm>
          </p:grpSpPr>
          <p:grpSp>
            <p:nvGrpSpPr>
              <p:cNvPr id="24" name="Grupo 23"/>
              <p:cNvGrpSpPr/>
              <p:nvPr/>
            </p:nvGrpSpPr>
            <p:grpSpPr>
              <a:xfrm>
                <a:off x="232658" y="12491837"/>
                <a:ext cx="6473510" cy="45719"/>
                <a:chOff x="658810" y="1567543"/>
                <a:chExt cx="5729295" cy="0"/>
              </a:xfrm>
            </p:grpSpPr>
            <p:cxnSp>
              <p:nvCxnSpPr>
                <p:cNvPr id="29" name="Conector recto 28"/>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0" name="Conector recto 29"/>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1" name="Conector recto 30"/>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25" name="Grupo 24"/>
              <p:cNvGrpSpPr/>
              <p:nvPr/>
            </p:nvGrpSpPr>
            <p:grpSpPr>
              <a:xfrm flipH="1">
                <a:off x="233635" y="12693995"/>
                <a:ext cx="9249138" cy="290168"/>
                <a:chOff x="658810" y="1567543"/>
                <a:chExt cx="5729295" cy="0"/>
              </a:xfrm>
            </p:grpSpPr>
            <p:cxnSp>
              <p:nvCxnSpPr>
                <p:cNvPr id="26" name="Conector recto 25"/>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7" name="Conector recto 26"/>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8" name="Conector recto 27"/>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5" name="Grupo 14"/>
            <p:cNvGrpSpPr/>
            <p:nvPr/>
          </p:nvGrpSpPr>
          <p:grpSpPr>
            <a:xfrm rot="10800000">
              <a:off x="1489163" y="-157926"/>
              <a:ext cx="6844940" cy="630135"/>
              <a:chOff x="232658" y="12491837"/>
              <a:chExt cx="9250115" cy="492326"/>
            </a:xfrm>
          </p:grpSpPr>
          <p:grpSp>
            <p:nvGrpSpPr>
              <p:cNvPr id="16" name="Grupo 15"/>
              <p:cNvGrpSpPr/>
              <p:nvPr/>
            </p:nvGrpSpPr>
            <p:grpSpPr>
              <a:xfrm>
                <a:off x="232658" y="12491837"/>
                <a:ext cx="6473510" cy="45719"/>
                <a:chOff x="658810" y="1567543"/>
                <a:chExt cx="5729295" cy="0"/>
              </a:xfrm>
            </p:grpSpPr>
            <p:cxnSp>
              <p:nvCxnSpPr>
                <p:cNvPr id="21" name="Conector recto 20"/>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2" name="Conector recto 21"/>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3" name="Conector recto 22"/>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17" name="Grupo 16"/>
              <p:cNvGrpSpPr/>
              <p:nvPr/>
            </p:nvGrpSpPr>
            <p:grpSpPr>
              <a:xfrm flipH="1">
                <a:off x="233635" y="12693995"/>
                <a:ext cx="9249138" cy="290168"/>
                <a:chOff x="658810" y="1567543"/>
                <a:chExt cx="5729295" cy="0"/>
              </a:xfrm>
            </p:grpSpPr>
            <p:cxnSp>
              <p:nvCxnSpPr>
                <p:cNvPr id="18" name="Conector recto 17"/>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9" name="Conector recto 18"/>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0" name="Conector recto 19"/>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xmlns="" val="391376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699426" y="64459"/>
            <a:ext cx="261755" cy="5309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129580" tIns="64790" rIns="129580" bIns="64790" numCol="1" anchor="ctr" anchorCtr="0" compatLnSpc="1">
            <a:prstTxWarp prst="textNoShape">
              <a:avLst/>
            </a:prstTxWarp>
            <a:spAutoFit/>
          </a:bodyPr>
          <a:lstStyle/>
          <a:p>
            <a:endParaRPr lang="nl-BE"/>
          </a:p>
        </p:txBody>
      </p:sp>
      <p:sp>
        <p:nvSpPr>
          <p:cNvPr id="14" name="Rectangle 13">
            <a:extLst>
              <a:ext uri="{FF2B5EF4-FFF2-40B4-BE49-F238E27FC236}">
                <a16:creationId xmlns:a16="http://schemas.microsoft.com/office/drawing/2014/main" xmlns="" id="{5D25774B-025B-4D9C-912E-5A1EE97B4D3E}"/>
              </a:ext>
            </a:extLst>
          </p:cNvPr>
          <p:cNvSpPr/>
          <p:nvPr/>
        </p:nvSpPr>
        <p:spPr>
          <a:xfrm>
            <a:off x="2113203" y="512640"/>
            <a:ext cx="5509366" cy="746399"/>
          </a:xfrm>
          <a:prstGeom prst="rect">
            <a:avLst/>
          </a:prstGeom>
        </p:spPr>
        <p:txBody>
          <a:bodyPr wrap="square" lIns="129580" tIns="64790" rIns="129580" bIns="64790">
            <a:spAutoFit/>
          </a:bodyPr>
          <a:lstStyle/>
          <a:p>
            <a:pPr algn="ctr"/>
            <a:r>
              <a:rPr lang="en-CA" sz="4000" b="1" dirty="0" err="1" smtClean="0">
                <a:solidFill>
                  <a:srgbClr val="202124"/>
                </a:solidFill>
                <a:latin typeface="Bookman Old Style" pitchFamily="18" charset="0"/>
              </a:rPr>
              <a:t>Resultados</a:t>
            </a:r>
            <a:endParaRPr lang="en-CA" b="1" dirty="0">
              <a:solidFill>
                <a:srgbClr val="202124"/>
              </a:solidFill>
              <a:latin typeface="Bookman Old Style" pitchFamily="18" charset="0"/>
            </a:endParaRPr>
          </a:p>
        </p:txBody>
      </p:sp>
      <p:grpSp>
        <p:nvGrpSpPr>
          <p:cNvPr id="6" name="Grupo 5"/>
          <p:cNvGrpSpPr/>
          <p:nvPr/>
        </p:nvGrpSpPr>
        <p:grpSpPr>
          <a:xfrm>
            <a:off x="-235134" y="-157926"/>
            <a:ext cx="10033597" cy="13142089"/>
            <a:chOff x="-235134" y="-157926"/>
            <a:chExt cx="10033597" cy="13142089"/>
          </a:xfrm>
        </p:grpSpPr>
        <p:pic>
          <p:nvPicPr>
            <p:cNvPr id="8" name="Picture 2" descr="H:\HEMATOLOGIA 2023\PARA PROMO\Logo HMT 2023.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xmlns="">
                  <a:solidFill>
                    <a:srgbClr val="FFFFFF"/>
                  </a:solidFill>
                </a14:hiddenFill>
              </a:ext>
            </a:extLst>
          </p:spPr>
        </p:pic>
        <p:grpSp>
          <p:nvGrpSpPr>
            <p:cNvPr id="9" name="Grupo 8"/>
            <p:cNvGrpSpPr/>
            <p:nvPr/>
          </p:nvGrpSpPr>
          <p:grpSpPr>
            <a:xfrm>
              <a:off x="232658" y="12491837"/>
              <a:ext cx="9250115" cy="492326"/>
              <a:chOff x="232658" y="12491837"/>
              <a:chExt cx="9250115" cy="492326"/>
            </a:xfrm>
          </p:grpSpPr>
          <p:grpSp>
            <p:nvGrpSpPr>
              <p:cNvPr id="38" name="Grupo 37"/>
              <p:cNvGrpSpPr/>
              <p:nvPr/>
            </p:nvGrpSpPr>
            <p:grpSpPr>
              <a:xfrm>
                <a:off x="232658" y="12491837"/>
                <a:ext cx="6473510" cy="45719"/>
                <a:chOff x="658810" y="1567543"/>
                <a:chExt cx="5729295" cy="0"/>
              </a:xfrm>
            </p:grpSpPr>
            <p:cxnSp>
              <p:nvCxnSpPr>
                <p:cNvPr id="43" name="Conector recto 42"/>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4" name="Conector recto 43"/>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39" name="Grupo 38"/>
              <p:cNvGrpSpPr/>
              <p:nvPr/>
            </p:nvGrpSpPr>
            <p:grpSpPr>
              <a:xfrm flipH="1">
                <a:off x="233635" y="12693995"/>
                <a:ext cx="9249138" cy="290168"/>
                <a:chOff x="658810" y="1567543"/>
                <a:chExt cx="5729295" cy="0"/>
              </a:xfrm>
            </p:grpSpPr>
            <p:cxnSp>
              <p:nvCxnSpPr>
                <p:cNvPr id="40" name="Conector recto 3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2" name="Conector recto 4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0" name="Grupo 9"/>
            <p:cNvGrpSpPr/>
            <p:nvPr/>
          </p:nvGrpSpPr>
          <p:grpSpPr>
            <a:xfrm rot="5400000">
              <a:off x="-5475473" y="6351657"/>
              <a:ext cx="11139487" cy="658810"/>
              <a:chOff x="232658" y="12491837"/>
              <a:chExt cx="9250115" cy="492326"/>
            </a:xfrm>
          </p:grpSpPr>
          <p:grpSp>
            <p:nvGrpSpPr>
              <p:cNvPr id="30" name="Grupo 29"/>
              <p:cNvGrpSpPr/>
              <p:nvPr/>
            </p:nvGrpSpPr>
            <p:grpSpPr>
              <a:xfrm>
                <a:off x="232658" y="12491837"/>
                <a:ext cx="6473510" cy="45719"/>
                <a:chOff x="658810" y="1567543"/>
                <a:chExt cx="5729295" cy="0"/>
              </a:xfrm>
            </p:grpSpPr>
            <p:cxnSp>
              <p:nvCxnSpPr>
                <p:cNvPr id="35" name="Conector recto 34"/>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31" name="Grupo 30"/>
              <p:cNvGrpSpPr/>
              <p:nvPr/>
            </p:nvGrpSpPr>
            <p:grpSpPr>
              <a:xfrm flipH="1">
                <a:off x="233635" y="12693995"/>
                <a:ext cx="9249138" cy="290168"/>
                <a:chOff x="658810" y="1567543"/>
                <a:chExt cx="5729295" cy="0"/>
              </a:xfrm>
            </p:grpSpPr>
            <p:cxnSp>
              <p:nvCxnSpPr>
                <p:cNvPr id="32" name="Conector recto 3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3" name="Conector recto 32"/>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4" name="Conector recto 33"/>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1" name="Grupo 10"/>
            <p:cNvGrpSpPr/>
            <p:nvPr/>
          </p:nvGrpSpPr>
          <p:grpSpPr>
            <a:xfrm rot="5400000" flipH="1" flipV="1">
              <a:off x="4058247" y="5983715"/>
              <a:ext cx="10821621" cy="658810"/>
              <a:chOff x="232658" y="12491837"/>
              <a:chExt cx="9250115" cy="492326"/>
            </a:xfrm>
          </p:grpSpPr>
          <p:grpSp>
            <p:nvGrpSpPr>
              <p:cNvPr id="22" name="Grupo 21"/>
              <p:cNvGrpSpPr/>
              <p:nvPr/>
            </p:nvGrpSpPr>
            <p:grpSpPr>
              <a:xfrm>
                <a:off x="232658" y="12491837"/>
                <a:ext cx="6473510" cy="45719"/>
                <a:chOff x="658810" y="1567543"/>
                <a:chExt cx="5729295" cy="0"/>
              </a:xfrm>
            </p:grpSpPr>
            <p:cxnSp>
              <p:nvCxnSpPr>
                <p:cNvPr id="27" name="Conector recto 26"/>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8" name="Conector recto 27"/>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9" name="Conector recto 28"/>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23" name="Grupo 22"/>
              <p:cNvGrpSpPr/>
              <p:nvPr/>
            </p:nvGrpSpPr>
            <p:grpSpPr>
              <a:xfrm flipH="1">
                <a:off x="233635" y="12693995"/>
                <a:ext cx="9249138" cy="290168"/>
                <a:chOff x="658810" y="1567543"/>
                <a:chExt cx="5729295" cy="0"/>
              </a:xfrm>
            </p:grpSpPr>
            <p:cxnSp>
              <p:nvCxnSpPr>
                <p:cNvPr id="24" name="Conector recto 2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5" name="Conector recto 2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6" name="Conector recto 2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2" name="Grupo 11"/>
            <p:cNvGrpSpPr/>
            <p:nvPr/>
          </p:nvGrpSpPr>
          <p:grpSpPr>
            <a:xfrm rot="10800000">
              <a:off x="1489163" y="-157926"/>
              <a:ext cx="6844940" cy="630135"/>
              <a:chOff x="232658" y="12491837"/>
              <a:chExt cx="9250115" cy="492326"/>
            </a:xfrm>
          </p:grpSpPr>
          <p:grpSp>
            <p:nvGrpSpPr>
              <p:cNvPr id="13" name="Grupo 12"/>
              <p:cNvGrpSpPr/>
              <p:nvPr/>
            </p:nvGrpSpPr>
            <p:grpSpPr>
              <a:xfrm>
                <a:off x="232658" y="12491837"/>
                <a:ext cx="6473510" cy="45719"/>
                <a:chOff x="658810" y="1567543"/>
                <a:chExt cx="5729295" cy="0"/>
              </a:xfrm>
            </p:grpSpPr>
            <p:cxnSp>
              <p:nvCxnSpPr>
                <p:cNvPr id="19" name="Conector recto 18"/>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0" name="Conector recto 19"/>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1" name="Conector recto 20"/>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15" name="Grupo 14"/>
              <p:cNvGrpSpPr/>
              <p:nvPr/>
            </p:nvGrpSpPr>
            <p:grpSpPr>
              <a:xfrm flipH="1">
                <a:off x="233635" y="12693995"/>
                <a:ext cx="9249138" cy="290168"/>
                <a:chOff x="658810" y="1567543"/>
                <a:chExt cx="5729295" cy="0"/>
              </a:xfrm>
            </p:grpSpPr>
            <p:cxnSp>
              <p:nvCxnSpPr>
                <p:cNvPr id="16" name="Conector recto 15"/>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7" name="Conector recto 16"/>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18" name="Conector recto 17"/>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graphicFrame>
        <p:nvGraphicFramePr>
          <p:cNvPr id="46" name="45 Tabla"/>
          <p:cNvGraphicFramePr>
            <a:graphicFrameLocks noGrp="1"/>
          </p:cNvGraphicFramePr>
          <p:nvPr/>
        </p:nvGraphicFramePr>
        <p:xfrm>
          <a:off x="711198" y="1491650"/>
          <a:ext cx="8178800" cy="3395056"/>
        </p:xfrm>
        <a:graphic>
          <a:graphicData uri="http://schemas.openxmlformats.org/drawingml/2006/table">
            <a:tbl>
              <a:tblPr firstRow="1" bandRow="1">
                <a:tableStyleId>{0E3FDE45-AF77-4B5C-9715-49D594BDF05E}</a:tableStyleId>
              </a:tblPr>
              <a:tblGrid>
                <a:gridCol w="1168400"/>
                <a:gridCol w="1168400"/>
                <a:gridCol w="1168400"/>
                <a:gridCol w="1168400"/>
                <a:gridCol w="1168400"/>
                <a:gridCol w="1168400"/>
                <a:gridCol w="1168400"/>
              </a:tblGrid>
              <a:tr h="411780">
                <a:tc>
                  <a:txBody>
                    <a:bodyPr/>
                    <a:lstStyle/>
                    <a:p>
                      <a:pPr marL="0" marR="0" indent="0" algn="ctr" defTabSz="1295796" rtl="0" eaLnBrk="1" fontAlgn="auto" latinLnBrk="0" hangingPunct="1">
                        <a:lnSpc>
                          <a:spcPct val="100000"/>
                        </a:lnSpc>
                        <a:spcBef>
                          <a:spcPts val="0"/>
                        </a:spcBef>
                        <a:spcAft>
                          <a:spcPts val="0"/>
                        </a:spcAft>
                        <a:buClrTx/>
                        <a:buSzTx/>
                        <a:buFontTx/>
                        <a:buNone/>
                        <a:tabLst/>
                        <a:defRPr/>
                      </a:pPr>
                      <a:r>
                        <a:rPr lang="es-ES" sz="2000" kern="1200" dirty="0" smtClean="0"/>
                        <a:t>Edad</a:t>
                      </a:r>
                      <a:endParaRPr lang="es-ES" sz="2000" dirty="0"/>
                    </a:p>
                  </a:txBody>
                  <a:tcPr/>
                </a:tc>
                <a:tc gridSpan="6">
                  <a:txBody>
                    <a:bodyPr/>
                    <a:lstStyle/>
                    <a:p>
                      <a:pPr algn="ctr"/>
                      <a:r>
                        <a:rPr lang="es-ES" sz="2000" kern="1200" dirty="0" smtClean="0"/>
                        <a:t>Sexo</a:t>
                      </a:r>
                      <a:endParaRPr lang="es-ES" sz="2000" dirty="0"/>
                    </a:p>
                  </a:txBody>
                  <a:tcPr/>
                </a:tc>
                <a:tc hMerge="1">
                  <a:txBody>
                    <a:bodyPr/>
                    <a:lstStyle/>
                    <a:p>
                      <a:endParaRPr lang="es-ES"/>
                    </a:p>
                  </a:txBody>
                  <a:tcPr/>
                </a:tc>
                <a:tc hMerge="1">
                  <a:txBody>
                    <a:bodyPr/>
                    <a:lstStyle/>
                    <a:p>
                      <a:endParaRPr lang="es-ES"/>
                    </a:p>
                  </a:txBody>
                  <a:tcPr/>
                </a:tc>
                <a:tc hMerge="1">
                  <a:txBody>
                    <a:bodyPr/>
                    <a:lstStyle/>
                    <a:p>
                      <a:endParaRPr lang="es-ES" dirty="0"/>
                    </a:p>
                  </a:txBody>
                  <a:tcPr/>
                </a:tc>
                <a:tc hMerge="1">
                  <a:txBody>
                    <a:bodyPr/>
                    <a:lstStyle/>
                    <a:p>
                      <a:endParaRPr lang="es-ES" sz="2000" dirty="0"/>
                    </a:p>
                  </a:txBody>
                  <a:tcPr/>
                </a:tc>
                <a:tc hMerge="1">
                  <a:txBody>
                    <a:bodyPr/>
                    <a:lstStyle/>
                    <a:p>
                      <a:endParaRPr lang="es-ES" dirty="0"/>
                    </a:p>
                  </a:txBody>
                  <a:tcPr/>
                </a:tc>
              </a:tr>
              <a:tr h="523540">
                <a:tc>
                  <a:txBody>
                    <a:bodyPr/>
                    <a:lstStyle/>
                    <a:p>
                      <a:pPr marL="0" marR="0" indent="0" algn="ctr" defTabSz="1295796" rtl="0" eaLnBrk="1" fontAlgn="auto" latinLnBrk="0" hangingPunct="1">
                        <a:lnSpc>
                          <a:spcPct val="100000"/>
                        </a:lnSpc>
                        <a:spcBef>
                          <a:spcPts val="0"/>
                        </a:spcBef>
                        <a:spcAft>
                          <a:spcPts val="0"/>
                        </a:spcAft>
                        <a:buClrTx/>
                        <a:buSzTx/>
                        <a:buFontTx/>
                        <a:buNone/>
                        <a:tabLst/>
                        <a:defRPr/>
                      </a:pPr>
                      <a:r>
                        <a:rPr lang="es-ES" sz="2000" kern="1200" dirty="0" smtClean="0"/>
                        <a:t>(años)</a:t>
                      </a:r>
                      <a:endParaRPr lang="es-ES" sz="2000" dirty="0"/>
                    </a:p>
                  </a:txBody>
                  <a:tcPr/>
                </a:tc>
                <a:tc gridSpan="2">
                  <a:txBody>
                    <a:bodyPr/>
                    <a:lstStyle/>
                    <a:p>
                      <a:pPr algn="ctr"/>
                      <a:r>
                        <a:rPr lang="es-ES" sz="2000" kern="1200" dirty="0" smtClean="0"/>
                        <a:t>Femenino</a:t>
                      </a:r>
                      <a:endParaRPr lang="es-ES" sz="2000" dirty="0"/>
                    </a:p>
                  </a:txBody>
                  <a:tcPr/>
                </a:tc>
                <a:tc hMerge="1">
                  <a:txBody>
                    <a:bodyPr/>
                    <a:lstStyle/>
                    <a:p>
                      <a:endParaRPr lang="es-ES" dirty="0"/>
                    </a:p>
                  </a:txBody>
                  <a:tcPr/>
                </a:tc>
                <a:tc gridSpan="2">
                  <a:txBody>
                    <a:bodyPr/>
                    <a:lstStyle/>
                    <a:p>
                      <a:pPr algn="ctr"/>
                      <a:r>
                        <a:rPr lang="es-ES" sz="2000" kern="1200" dirty="0" smtClean="0"/>
                        <a:t>Masculino</a:t>
                      </a:r>
                      <a:endParaRPr lang="es-ES" sz="2000" dirty="0"/>
                    </a:p>
                  </a:txBody>
                  <a:tcPr/>
                </a:tc>
                <a:tc hMerge="1">
                  <a:txBody>
                    <a:bodyPr/>
                    <a:lstStyle/>
                    <a:p>
                      <a:endParaRPr lang="es-ES" dirty="0"/>
                    </a:p>
                  </a:txBody>
                  <a:tcPr/>
                </a:tc>
                <a:tc gridSpan="2">
                  <a:txBody>
                    <a:bodyPr/>
                    <a:lstStyle/>
                    <a:p>
                      <a:pPr algn="ctr"/>
                      <a:r>
                        <a:rPr lang="es-ES" sz="2000" kern="1200" dirty="0" smtClean="0"/>
                        <a:t>Total</a:t>
                      </a:r>
                      <a:endParaRPr lang="es-ES" sz="2000" dirty="0"/>
                    </a:p>
                  </a:txBody>
                  <a:tcPr/>
                </a:tc>
                <a:tc hMerge="1">
                  <a:txBody>
                    <a:bodyPr/>
                    <a:lstStyle/>
                    <a:p>
                      <a:endParaRPr lang="es-ES" dirty="0"/>
                    </a:p>
                  </a:txBody>
                  <a:tcPr/>
                </a:tc>
              </a:tr>
              <a:tr h="289260">
                <a:tc>
                  <a:txBody>
                    <a:bodyPr/>
                    <a:lstStyle/>
                    <a:p>
                      <a:pPr algn="ctr"/>
                      <a:endParaRPr lang="es-ES" sz="2000"/>
                    </a:p>
                  </a:txBody>
                  <a:tcPr/>
                </a:tc>
                <a:tc>
                  <a:txBody>
                    <a:bodyPr/>
                    <a:lstStyle/>
                    <a:p>
                      <a:pPr algn="ctr">
                        <a:lnSpc>
                          <a:spcPct val="150000"/>
                        </a:lnSpc>
                        <a:spcAft>
                          <a:spcPts val="0"/>
                        </a:spcAft>
                      </a:pPr>
                      <a:r>
                        <a:rPr lang="es-ES" sz="2000" dirty="0"/>
                        <a:t>No.</a:t>
                      </a:r>
                      <a:endParaRPr lang="es-ES" sz="2000" dirty="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dirty="0"/>
                        <a:t>%</a:t>
                      </a:r>
                      <a:endParaRPr lang="es-ES" sz="2000" dirty="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No.</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No.</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dirty="0"/>
                        <a:t>%</a:t>
                      </a:r>
                      <a:endParaRPr lang="es-ES" sz="2000" dirty="0">
                        <a:latin typeface="Calibri"/>
                        <a:ea typeface="Times New Roman"/>
                        <a:cs typeface="Times New Roman"/>
                      </a:endParaRPr>
                    </a:p>
                  </a:txBody>
                  <a:tcPr marL="44450" marR="44450" marT="0" marB="0" anchor="b"/>
                </a:tc>
              </a:tr>
              <a:tr h="388955">
                <a:tc>
                  <a:txBody>
                    <a:bodyPr/>
                    <a:lstStyle/>
                    <a:p>
                      <a:pPr algn="ctr">
                        <a:lnSpc>
                          <a:spcPct val="150000"/>
                        </a:lnSpc>
                        <a:spcAft>
                          <a:spcPts val="0"/>
                        </a:spcAft>
                      </a:pPr>
                      <a:r>
                        <a:rPr lang="es-ES" sz="2000"/>
                        <a:t>70-75</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7</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dirty="0"/>
                        <a:t>2,1</a:t>
                      </a:r>
                      <a:endParaRPr lang="es-ES" sz="2000" dirty="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3</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0,9</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10</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dirty="0"/>
                        <a:t>3</a:t>
                      </a:r>
                      <a:endParaRPr lang="es-ES" sz="2000" dirty="0">
                        <a:latin typeface="Calibri"/>
                        <a:ea typeface="Times New Roman"/>
                        <a:cs typeface="Times New Roman"/>
                      </a:endParaRPr>
                    </a:p>
                  </a:txBody>
                  <a:tcPr marL="44450" marR="44450" marT="0" marB="0" anchor="b"/>
                </a:tc>
              </a:tr>
              <a:tr h="310850">
                <a:tc>
                  <a:txBody>
                    <a:bodyPr/>
                    <a:lstStyle/>
                    <a:p>
                      <a:pPr algn="ctr">
                        <a:lnSpc>
                          <a:spcPct val="150000"/>
                        </a:lnSpc>
                        <a:spcAft>
                          <a:spcPts val="0"/>
                        </a:spcAft>
                      </a:pPr>
                      <a:r>
                        <a:rPr lang="es-ES" sz="2000"/>
                        <a:t>76-80</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7</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2,1</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4</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1,8</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11</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dirty="0"/>
                        <a:t>3</a:t>
                      </a:r>
                      <a:endParaRPr lang="es-ES" sz="2000" dirty="0">
                        <a:latin typeface="Calibri"/>
                        <a:ea typeface="Times New Roman"/>
                        <a:cs typeface="Times New Roman"/>
                      </a:endParaRPr>
                    </a:p>
                  </a:txBody>
                  <a:tcPr marL="44450" marR="44450" marT="0" marB="0" anchor="b"/>
                </a:tc>
              </a:tr>
              <a:tr h="334345">
                <a:tc>
                  <a:txBody>
                    <a:bodyPr/>
                    <a:lstStyle/>
                    <a:p>
                      <a:pPr algn="ctr">
                        <a:lnSpc>
                          <a:spcPct val="150000"/>
                        </a:lnSpc>
                        <a:spcAft>
                          <a:spcPts val="0"/>
                        </a:spcAft>
                      </a:pPr>
                      <a:r>
                        <a:rPr lang="es-ES" sz="2000"/>
                        <a:t>81-85</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6</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1,8</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1</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0,3</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7</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dirty="0"/>
                        <a:t>2,1</a:t>
                      </a:r>
                      <a:endParaRPr lang="es-ES" sz="2000" dirty="0">
                        <a:latin typeface="Calibri"/>
                        <a:ea typeface="Times New Roman"/>
                        <a:cs typeface="Times New Roman"/>
                      </a:endParaRPr>
                    </a:p>
                  </a:txBody>
                  <a:tcPr marL="44450" marR="44450" marT="0" marB="0" anchor="b"/>
                </a:tc>
              </a:tr>
              <a:tr h="357840">
                <a:tc>
                  <a:txBody>
                    <a:bodyPr/>
                    <a:lstStyle/>
                    <a:p>
                      <a:pPr algn="ctr">
                        <a:lnSpc>
                          <a:spcPct val="150000"/>
                        </a:lnSpc>
                        <a:spcAft>
                          <a:spcPts val="0"/>
                        </a:spcAft>
                      </a:pPr>
                      <a:r>
                        <a:rPr lang="es-ES" sz="2000"/>
                        <a:t>›86</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2</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dirty="0"/>
                        <a:t>0,6</a:t>
                      </a:r>
                      <a:endParaRPr lang="es-ES" sz="2000" dirty="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0</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dirty="0"/>
                        <a:t>0</a:t>
                      </a:r>
                      <a:endParaRPr lang="es-ES" sz="2000" dirty="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a:t>2</a:t>
                      </a:r>
                      <a:endParaRPr lang="es-ES" sz="200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dirty="0"/>
                        <a:t>0,9</a:t>
                      </a:r>
                      <a:endParaRPr lang="es-ES" sz="2000" dirty="0">
                        <a:latin typeface="Calibri"/>
                        <a:ea typeface="Times New Roman"/>
                        <a:cs typeface="Times New Roman"/>
                      </a:endParaRPr>
                    </a:p>
                  </a:txBody>
                  <a:tcPr marL="44450" marR="44450" marT="0" marB="0" anchor="b"/>
                </a:tc>
              </a:tr>
              <a:tr h="228935">
                <a:tc>
                  <a:txBody>
                    <a:bodyPr/>
                    <a:lstStyle/>
                    <a:p>
                      <a:pPr algn="ctr">
                        <a:lnSpc>
                          <a:spcPct val="150000"/>
                        </a:lnSpc>
                        <a:spcAft>
                          <a:spcPts val="0"/>
                        </a:spcAft>
                      </a:pPr>
                      <a:r>
                        <a:rPr lang="es-ES" sz="2000" dirty="0"/>
                        <a:t>Total</a:t>
                      </a:r>
                      <a:endParaRPr lang="es-ES" sz="2000" dirty="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dirty="0"/>
                        <a:t>22</a:t>
                      </a:r>
                      <a:endParaRPr lang="es-ES" sz="2000" dirty="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dirty="0"/>
                        <a:t>6,1</a:t>
                      </a:r>
                      <a:endParaRPr lang="es-ES" sz="2000" dirty="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dirty="0"/>
                        <a:t>8</a:t>
                      </a:r>
                      <a:endParaRPr lang="es-ES" sz="2000" dirty="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dirty="0"/>
                        <a:t>3</a:t>
                      </a:r>
                      <a:endParaRPr lang="es-ES" sz="2000" dirty="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dirty="0"/>
                        <a:t>30</a:t>
                      </a:r>
                      <a:endParaRPr lang="es-ES" sz="2000" dirty="0">
                        <a:latin typeface="Calibri"/>
                        <a:ea typeface="Times New Roman"/>
                        <a:cs typeface="Times New Roman"/>
                      </a:endParaRPr>
                    </a:p>
                  </a:txBody>
                  <a:tcPr marL="44450" marR="44450" marT="0" marB="0" anchor="b"/>
                </a:tc>
                <a:tc>
                  <a:txBody>
                    <a:bodyPr/>
                    <a:lstStyle/>
                    <a:p>
                      <a:pPr algn="ctr">
                        <a:lnSpc>
                          <a:spcPct val="150000"/>
                        </a:lnSpc>
                        <a:spcAft>
                          <a:spcPts val="0"/>
                        </a:spcAft>
                      </a:pPr>
                      <a:r>
                        <a:rPr lang="es-ES" sz="2000" dirty="0"/>
                        <a:t>9,1</a:t>
                      </a:r>
                      <a:endParaRPr lang="es-ES" sz="2000" dirty="0">
                        <a:latin typeface="Calibri"/>
                        <a:ea typeface="Times New Roman"/>
                        <a:cs typeface="Times New Roman"/>
                      </a:endParaRPr>
                    </a:p>
                  </a:txBody>
                  <a:tcPr marL="44450" marR="44450" marT="0" marB="0" anchor="b"/>
                </a:tc>
              </a:tr>
            </a:tbl>
          </a:graphicData>
        </a:graphic>
      </p:graphicFrame>
      <p:sp>
        <p:nvSpPr>
          <p:cNvPr id="47" name="46 CuadroTexto"/>
          <p:cNvSpPr txBox="1"/>
          <p:nvPr/>
        </p:nvSpPr>
        <p:spPr>
          <a:xfrm>
            <a:off x="838200" y="1092201"/>
            <a:ext cx="8204200" cy="800219"/>
          </a:xfrm>
          <a:prstGeom prst="rect">
            <a:avLst/>
          </a:prstGeom>
          <a:noFill/>
        </p:spPr>
        <p:txBody>
          <a:bodyPr wrap="square" rtlCol="0">
            <a:spAutoFit/>
          </a:bodyPr>
          <a:lstStyle/>
          <a:p>
            <a:pPr algn="just"/>
            <a:r>
              <a:rPr lang="es-ES" sz="2000" b="1" dirty="0" smtClean="0"/>
              <a:t>Tabla 1.  Distribución de los adultos mayores estudiados, según  edad y sexo</a:t>
            </a:r>
            <a:endParaRPr lang="es-ES" sz="2000" dirty="0" smtClean="0"/>
          </a:p>
          <a:p>
            <a:endParaRPr lang="es-ES" dirty="0"/>
          </a:p>
        </p:txBody>
      </p:sp>
      <p:graphicFrame>
        <p:nvGraphicFramePr>
          <p:cNvPr id="48" name="47 Tabla"/>
          <p:cNvGraphicFramePr>
            <a:graphicFrameLocks noGrp="1"/>
          </p:cNvGraphicFramePr>
          <p:nvPr/>
        </p:nvGraphicFramePr>
        <p:xfrm>
          <a:off x="381000" y="5475923"/>
          <a:ext cx="8686800" cy="6845871"/>
        </p:xfrm>
        <a:graphic>
          <a:graphicData uri="http://schemas.openxmlformats.org/drawingml/2006/table">
            <a:tbl>
              <a:tblPr firstRow="1" bandRow="1">
                <a:tableStyleId>{0E3FDE45-AF77-4B5C-9715-49D594BDF05E}</a:tableStyleId>
              </a:tblPr>
              <a:tblGrid>
                <a:gridCol w="2171701"/>
                <a:gridCol w="2452350"/>
                <a:gridCol w="2646131"/>
                <a:gridCol w="1416618"/>
              </a:tblGrid>
              <a:tr h="721677">
                <a:tc>
                  <a:txBody>
                    <a:bodyPr/>
                    <a:lstStyle/>
                    <a:p>
                      <a:pPr>
                        <a:lnSpc>
                          <a:spcPct val="115000"/>
                        </a:lnSpc>
                        <a:spcAft>
                          <a:spcPts val="0"/>
                        </a:spcAft>
                      </a:pPr>
                      <a:r>
                        <a:rPr lang="es-ES" sz="2000" dirty="0"/>
                        <a:t>Parámetros hematológicos </a:t>
                      </a:r>
                      <a:endParaRPr lang="es-ES" sz="2000" dirty="0">
                        <a:latin typeface="Calibri"/>
                        <a:ea typeface="Calibri"/>
                        <a:cs typeface="Times New Roman"/>
                      </a:endParaRPr>
                    </a:p>
                  </a:txBody>
                  <a:tcPr marL="68580" marR="68580" marT="0" marB="0"/>
                </a:tc>
                <a:tc>
                  <a:txBody>
                    <a:bodyPr/>
                    <a:lstStyle/>
                    <a:p>
                      <a:pPr>
                        <a:lnSpc>
                          <a:spcPct val="115000"/>
                        </a:lnSpc>
                        <a:spcAft>
                          <a:spcPts val="0"/>
                        </a:spcAft>
                      </a:pPr>
                      <a:r>
                        <a:rPr lang="es-ES" sz="2000" dirty="0"/>
                        <a:t>Antes del </a:t>
                      </a:r>
                      <a:r>
                        <a:rPr lang="es-ES" sz="2000" dirty="0" err="1" smtClean="0"/>
                        <a:t>tto</a:t>
                      </a:r>
                      <a:r>
                        <a:rPr lang="es-ES" sz="2000" dirty="0" smtClean="0"/>
                        <a:t>. con BT n=30 </a:t>
                      </a:r>
                      <a:endParaRPr lang="es-ES" sz="2000" dirty="0">
                        <a:latin typeface="Calibri"/>
                        <a:ea typeface="Calibri"/>
                        <a:cs typeface="Times New Roman"/>
                      </a:endParaRPr>
                    </a:p>
                  </a:txBody>
                  <a:tcPr marL="68580" marR="68580" marT="0" marB="0"/>
                </a:tc>
                <a:tc>
                  <a:txBody>
                    <a:bodyPr/>
                    <a:lstStyle/>
                    <a:p>
                      <a:pPr>
                        <a:lnSpc>
                          <a:spcPct val="115000"/>
                        </a:lnSpc>
                        <a:spcAft>
                          <a:spcPts val="0"/>
                        </a:spcAft>
                      </a:pPr>
                      <a:r>
                        <a:rPr lang="es-ES" sz="2000" dirty="0"/>
                        <a:t>Después del </a:t>
                      </a:r>
                      <a:r>
                        <a:rPr lang="es-ES" sz="2000" dirty="0" err="1" smtClean="0"/>
                        <a:t>tto</a:t>
                      </a:r>
                      <a:r>
                        <a:rPr lang="es-ES" sz="2000" dirty="0" smtClean="0"/>
                        <a:t>. con BT n=30</a:t>
                      </a:r>
                      <a:endParaRPr lang="es-ES" sz="2000" dirty="0">
                        <a:latin typeface="Calibri"/>
                        <a:ea typeface="Calibri"/>
                        <a:cs typeface="Times New Roman"/>
                      </a:endParaRPr>
                    </a:p>
                  </a:txBody>
                  <a:tcPr marL="68580" marR="68580" marT="0" marB="0"/>
                </a:tc>
                <a:tc>
                  <a:txBody>
                    <a:bodyPr/>
                    <a:lstStyle/>
                    <a:p>
                      <a:pPr>
                        <a:lnSpc>
                          <a:spcPct val="115000"/>
                        </a:lnSpc>
                        <a:spcAft>
                          <a:spcPts val="0"/>
                        </a:spcAft>
                      </a:pPr>
                      <a:r>
                        <a:rPr lang="es-ES" sz="2000" dirty="0"/>
                        <a:t>         p</a:t>
                      </a:r>
                      <a:endParaRPr lang="es-ES" sz="2000" dirty="0">
                        <a:latin typeface="Calibri"/>
                        <a:ea typeface="Calibri"/>
                        <a:cs typeface="Times New Roman"/>
                      </a:endParaRPr>
                    </a:p>
                  </a:txBody>
                  <a:tcPr marL="68580" marR="68580" marT="0" marB="0"/>
                </a:tc>
              </a:tr>
              <a:tr h="423587">
                <a:tc>
                  <a:txBody>
                    <a:bodyPr/>
                    <a:lstStyle/>
                    <a:p>
                      <a:pPr algn="just">
                        <a:lnSpc>
                          <a:spcPct val="115000"/>
                        </a:lnSpc>
                        <a:spcAft>
                          <a:spcPts val="0"/>
                        </a:spcAft>
                      </a:pPr>
                      <a:r>
                        <a:rPr lang="es-ES" sz="2000" dirty="0"/>
                        <a:t>Hemoglobina (g/L)</a:t>
                      </a:r>
                      <a:endParaRPr lang="es-ES" sz="2000" dirty="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12,12</a:t>
                      </a:r>
                    </a:p>
                    <a:p>
                      <a:pPr algn="just">
                        <a:lnSpc>
                          <a:spcPct val="115000"/>
                        </a:lnSpc>
                        <a:spcAft>
                          <a:spcPts val="0"/>
                        </a:spcAft>
                      </a:pPr>
                      <a:r>
                        <a:rPr lang="es-ES" sz="2000" dirty="0"/>
                        <a:t>(9,5-14,2)</a:t>
                      </a:r>
                      <a:endParaRPr lang="es-ES" sz="2000" dirty="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12,18</a:t>
                      </a:r>
                    </a:p>
                    <a:p>
                      <a:pPr algn="just">
                        <a:lnSpc>
                          <a:spcPct val="115000"/>
                        </a:lnSpc>
                        <a:spcAft>
                          <a:spcPts val="0"/>
                        </a:spcAft>
                        <a:tabLst>
                          <a:tab pos="984885" algn="ctr"/>
                        </a:tabLst>
                      </a:pPr>
                      <a:r>
                        <a:rPr lang="es-ES" sz="2000" dirty="0"/>
                        <a:t>(9,9-14.6)	</a:t>
                      </a:r>
                      <a:endParaRPr lang="es-ES" sz="2000" dirty="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0,65</a:t>
                      </a:r>
                      <a:endParaRPr lang="es-ES" sz="2000" dirty="0">
                        <a:latin typeface="Calibri"/>
                        <a:ea typeface="Calibri"/>
                        <a:cs typeface="Times New Roman"/>
                      </a:endParaRPr>
                    </a:p>
                  </a:txBody>
                  <a:tcPr marL="68580" marR="68580" marT="0" marB="0"/>
                </a:tc>
              </a:tr>
              <a:tr h="423587">
                <a:tc>
                  <a:txBody>
                    <a:bodyPr/>
                    <a:lstStyle/>
                    <a:p>
                      <a:pPr algn="just">
                        <a:lnSpc>
                          <a:spcPct val="115000"/>
                        </a:lnSpc>
                        <a:spcAft>
                          <a:spcPts val="0"/>
                        </a:spcAft>
                      </a:pPr>
                      <a:r>
                        <a:rPr lang="es-ES" sz="2000"/>
                        <a:t>Hematocrito    (%)</a:t>
                      </a:r>
                      <a:endParaRPr lang="es-ES" sz="200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0,38</a:t>
                      </a:r>
                    </a:p>
                    <a:p>
                      <a:pPr algn="just">
                        <a:lnSpc>
                          <a:spcPct val="115000"/>
                        </a:lnSpc>
                        <a:spcAft>
                          <a:spcPts val="0"/>
                        </a:spcAft>
                      </a:pPr>
                      <a:r>
                        <a:rPr lang="es-ES" sz="2000" dirty="0"/>
                        <a:t>(0,30 -0.45)</a:t>
                      </a:r>
                      <a:endParaRPr lang="es-ES" sz="2000" dirty="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0,38</a:t>
                      </a:r>
                    </a:p>
                    <a:p>
                      <a:pPr algn="just">
                        <a:lnSpc>
                          <a:spcPct val="115000"/>
                        </a:lnSpc>
                        <a:spcAft>
                          <a:spcPts val="0"/>
                        </a:spcAft>
                      </a:pPr>
                      <a:r>
                        <a:rPr lang="es-ES" sz="2000" dirty="0"/>
                        <a:t>(0,33-0,44)</a:t>
                      </a:r>
                      <a:endParaRPr lang="es-ES" sz="2000" dirty="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0,31</a:t>
                      </a:r>
                      <a:endParaRPr lang="es-ES" sz="2000" dirty="0">
                        <a:latin typeface="Calibri"/>
                        <a:ea typeface="Calibri"/>
                        <a:cs typeface="Times New Roman"/>
                      </a:endParaRPr>
                    </a:p>
                  </a:txBody>
                  <a:tcPr marL="68580" marR="68580" marT="0" marB="0"/>
                </a:tc>
              </a:tr>
              <a:tr h="423587">
                <a:tc>
                  <a:txBody>
                    <a:bodyPr/>
                    <a:lstStyle/>
                    <a:p>
                      <a:pPr algn="just">
                        <a:lnSpc>
                          <a:spcPct val="115000"/>
                        </a:lnSpc>
                        <a:spcAft>
                          <a:spcPts val="0"/>
                        </a:spcAft>
                      </a:pPr>
                      <a:r>
                        <a:rPr lang="es-ES" sz="2000"/>
                        <a:t>Plaquetas (x10^</a:t>
                      </a:r>
                      <a:r>
                        <a:rPr lang="es-ES" sz="2000" baseline="30000"/>
                        <a:t>9</a:t>
                      </a:r>
                      <a:r>
                        <a:rPr lang="es-ES" sz="2000"/>
                        <a:t>/L)</a:t>
                      </a:r>
                      <a:endParaRPr lang="es-ES" sz="200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241,6</a:t>
                      </a:r>
                    </a:p>
                    <a:p>
                      <a:pPr algn="just">
                        <a:lnSpc>
                          <a:spcPct val="115000"/>
                        </a:lnSpc>
                        <a:spcAft>
                          <a:spcPts val="0"/>
                        </a:spcAft>
                      </a:pPr>
                      <a:r>
                        <a:rPr lang="es-ES" sz="2000" dirty="0"/>
                        <a:t>(130-345)</a:t>
                      </a:r>
                      <a:endParaRPr lang="es-ES" sz="2000" dirty="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219,5</a:t>
                      </a:r>
                    </a:p>
                    <a:p>
                      <a:pPr algn="just">
                        <a:lnSpc>
                          <a:spcPct val="115000"/>
                        </a:lnSpc>
                        <a:spcAft>
                          <a:spcPts val="0"/>
                        </a:spcAft>
                      </a:pPr>
                      <a:r>
                        <a:rPr lang="es-ES" sz="2000" dirty="0"/>
                        <a:t>(59-346)</a:t>
                      </a:r>
                      <a:endParaRPr lang="es-ES" sz="2000" dirty="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0,08</a:t>
                      </a:r>
                      <a:endParaRPr lang="es-ES" sz="2000" dirty="0">
                        <a:latin typeface="Calibri"/>
                        <a:ea typeface="Calibri"/>
                        <a:cs typeface="Times New Roman"/>
                      </a:endParaRPr>
                    </a:p>
                  </a:txBody>
                  <a:tcPr marL="68580" marR="68580" marT="0" marB="0"/>
                </a:tc>
              </a:tr>
              <a:tr h="423587">
                <a:tc>
                  <a:txBody>
                    <a:bodyPr/>
                    <a:lstStyle/>
                    <a:p>
                      <a:pPr algn="just">
                        <a:lnSpc>
                          <a:spcPct val="115000"/>
                        </a:lnSpc>
                        <a:spcAft>
                          <a:spcPts val="0"/>
                        </a:spcAft>
                      </a:pPr>
                      <a:r>
                        <a:rPr lang="es-ES" sz="2000"/>
                        <a:t>Leucocitos global x10^</a:t>
                      </a:r>
                      <a:r>
                        <a:rPr lang="es-ES" sz="2000" baseline="30000"/>
                        <a:t>9</a:t>
                      </a:r>
                      <a:r>
                        <a:rPr lang="es-ES" sz="2000"/>
                        <a:t>/L</a:t>
                      </a:r>
                      <a:endParaRPr lang="es-ES" sz="2000">
                        <a:latin typeface="Calibri"/>
                        <a:ea typeface="Calibri"/>
                        <a:cs typeface="Times New Roman"/>
                      </a:endParaRPr>
                    </a:p>
                  </a:txBody>
                  <a:tcPr marL="68580" marR="68580" marT="0" marB="0"/>
                </a:tc>
                <a:tc>
                  <a:txBody>
                    <a:bodyPr/>
                    <a:lstStyle/>
                    <a:p>
                      <a:pPr algn="just">
                        <a:lnSpc>
                          <a:spcPct val="115000"/>
                        </a:lnSpc>
                        <a:spcAft>
                          <a:spcPts val="0"/>
                        </a:spcAft>
                      </a:pPr>
                      <a:r>
                        <a:rPr lang="es-ES" sz="2000"/>
                        <a:t>6,31</a:t>
                      </a:r>
                    </a:p>
                    <a:p>
                      <a:pPr algn="just">
                        <a:lnSpc>
                          <a:spcPct val="115000"/>
                        </a:lnSpc>
                        <a:spcAft>
                          <a:spcPts val="0"/>
                        </a:spcAft>
                      </a:pPr>
                      <a:r>
                        <a:rPr lang="es-ES" sz="2000"/>
                        <a:t>(3,0-13,2)</a:t>
                      </a:r>
                      <a:endParaRPr lang="es-ES" sz="200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6,38</a:t>
                      </a:r>
                    </a:p>
                    <a:p>
                      <a:pPr algn="just">
                        <a:lnSpc>
                          <a:spcPct val="115000"/>
                        </a:lnSpc>
                        <a:spcAft>
                          <a:spcPts val="0"/>
                        </a:spcAft>
                      </a:pPr>
                      <a:r>
                        <a:rPr lang="es-ES" sz="2000" dirty="0"/>
                        <a:t>(3,1-12,9)</a:t>
                      </a:r>
                      <a:endParaRPr lang="es-ES" sz="2000" dirty="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0,68</a:t>
                      </a:r>
                      <a:endParaRPr lang="es-ES" sz="2000" dirty="0">
                        <a:latin typeface="Calibri"/>
                        <a:ea typeface="Calibri"/>
                        <a:cs typeface="Times New Roman"/>
                      </a:endParaRPr>
                    </a:p>
                  </a:txBody>
                  <a:tcPr marL="68580" marR="68580" marT="0" marB="0"/>
                </a:tc>
              </a:tr>
              <a:tr h="423587">
                <a:tc>
                  <a:txBody>
                    <a:bodyPr/>
                    <a:lstStyle/>
                    <a:p>
                      <a:pPr algn="just">
                        <a:lnSpc>
                          <a:spcPct val="115000"/>
                        </a:lnSpc>
                        <a:spcAft>
                          <a:spcPts val="0"/>
                        </a:spcAft>
                      </a:pPr>
                      <a:r>
                        <a:rPr lang="es-ES" sz="2000"/>
                        <a:t>Segmentados x10^</a:t>
                      </a:r>
                      <a:r>
                        <a:rPr lang="es-ES" sz="2000" baseline="30000"/>
                        <a:t>9</a:t>
                      </a:r>
                      <a:r>
                        <a:rPr lang="es-ES" sz="2000"/>
                        <a:t>/L</a:t>
                      </a:r>
                      <a:endParaRPr lang="es-ES" sz="2000">
                        <a:latin typeface="Calibri"/>
                        <a:ea typeface="Calibri"/>
                        <a:cs typeface="Times New Roman"/>
                      </a:endParaRPr>
                    </a:p>
                  </a:txBody>
                  <a:tcPr marL="68580" marR="68580" marT="0" marB="0"/>
                </a:tc>
                <a:tc>
                  <a:txBody>
                    <a:bodyPr/>
                    <a:lstStyle/>
                    <a:p>
                      <a:pPr algn="just">
                        <a:lnSpc>
                          <a:spcPct val="115000"/>
                        </a:lnSpc>
                        <a:spcAft>
                          <a:spcPts val="0"/>
                        </a:spcAft>
                      </a:pPr>
                      <a:r>
                        <a:rPr lang="es-ES" sz="2000"/>
                        <a:t>58,03</a:t>
                      </a:r>
                    </a:p>
                    <a:p>
                      <a:pPr algn="just">
                        <a:lnSpc>
                          <a:spcPct val="115000"/>
                        </a:lnSpc>
                        <a:spcAft>
                          <a:spcPts val="0"/>
                        </a:spcAft>
                      </a:pPr>
                      <a:r>
                        <a:rPr lang="es-ES" sz="2000"/>
                        <a:t>(42,8-68,1)</a:t>
                      </a:r>
                      <a:endParaRPr lang="es-ES" sz="200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56,68</a:t>
                      </a:r>
                    </a:p>
                    <a:p>
                      <a:pPr algn="just">
                        <a:lnSpc>
                          <a:spcPct val="115000"/>
                        </a:lnSpc>
                        <a:spcAft>
                          <a:spcPts val="0"/>
                        </a:spcAft>
                      </a:pPr>
                      <a:r>
                        <a:rPr lang="es-ES" sz="2000" dirty="0"/>
                        <a:t>(38,9-69,6)</a:t>
                      </a:r>
                      <a:endParaRPr lang="es-ES" sz="2000" dirty="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0,31</a:t>
                      </a:r>
                      <a:endParaRPr lang="es-ES" sz="2000" dirty="0">
                        <a:latin typeface="Calibri"/>
                        <a:ea typeface="Calibri"/>
                        <a:cs typeface="Times New Roman"/>
                      </a:endParaRPr>
                    </a:p>
                  </a:txBody>
                  <a:tcPr marL="68580" marR="68580" marT="0" marB="0"/>
                </a:tc>
              </a:tr>
              <a:tr h="423587">
                <a:tc>
                  <a:txBody>
                    <a:bodyPr/>
                    <a:lstStyle/>
                    <a:p>
                      <a:pPr algn="just">
                        <a:lnSpc>
                          <a:spcPct val="115000"/>
                        </a:lnSpc>
                        <a:spcAft>
                          <a:spcPts val="0"/>
                        </a:spcAft>
                      </a:pPr>
                      <a:r>
                        <a:rPr lang="es-ES" sz="2000"/>
                        <a:t>Linfocitos x10^</a:t>
                      </a:r>
                      <a:r>
                        <a:rPr lang="es-ES" sz="2000" baseline="30000"/>
                        <a:t>9</a:t>
                      </a:r>
                      <a:r>
                        <a:rPr lang="es-ES" sz="2000"/>
                        <a:t>/L </a:t>
                      </a:r>
                      <a:endParaRPr lang="es-ES" sz="2000">
                        <a:latin typeface="Calibri"/>
                        <a:ea typeface="Calibri"/>
                        <a:cs typeface="Times New Roman"/>
                      </a:endParaRPr>
                    </a:p>
                  </a:txBody>
                  <a:tcPr marL="68580" marR="68580" marT="0" marB="0"/>
                </a:tc>
                <a:tc>
                  <a:txBody>
                    <a:bodyPr/>
                    <a:lstStyle/>
                    <a:p>
                      <a:pPr algn="just">
                        <a:lnSpc>
                          <a:spcPct val="115000"/>
                        </a:lnSpc>
                        <a:spcAft>
                          <a:spcPts val="0"/>
                        </a:spcAft>
                      </a:pPr>
                      <a:r>
                        <a:rPr lang="es-ES" sz="2000"/>
                        <a:t>27,78</a:t>
                      </a:r>
                    </a:p>
                    <a:p>
                      <a:pPr algn="just">
                        <a:lnSpc>
                          <a:spcPct val="115000"/>
                        </a:lnSpc>
                        <a:spcAft>
                          <a:spcPts val="0"/>
                        </a:spcAft>
                      </a:pPr>
                      <a:r>
                        <a:rPr lang="es-ES" sz="2000"/>
                        <a:t>(17,1-51,6)</a:t>
                      </a:r>
                      <a:endParaRPr lang="es-ES" sz="200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28,45</a:t>
                      </a:r>
                    </a:p>
                    <a:p>
                      <a:pPr algn="just">
                        <a:lnSpc>
                          <a:spcPct val="115000"/>
                        </a:lnSpc>
                        <a:spcAft>
                          <a:spcPts val="0"/>
                        </a:spcAft>
                      </a:pPr>
                      <a:r>
                        <a:rPr lang="es-ES" sz="2000" dirty="0"/>
                        <a:t>(15,6-47,9)</a:t>
                      </a:r>
                      <a:endParaRPr lang="es-ES" sz="2000" dirty="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0,90</a:t>
                      </a:r>
                      <a:endParaRPr lang="es-ES" sz="2000" dirty="0">
                        <a:latin typeface="Calibri"/>
                        <a:ea typeface="Calibri"/>
                        <a:cs typeface="Times New Roman"/>
                      </a:endParaRPr>
                    </a:p>
                  </a:txBody>
                  <a:tcPr marL="68580" marR="68580" marT="0" marB="0"/>
                </a:tc>
              </a:tr>
              <a:tr h="423587">
                <a:tc>
                  <a:txBody>
                    <a:bodyPr/>
                    <a:lstStyle/>
                    <a:p>
                      <a:pPr algn="just">
                        <a:lnSpc>
                          <a:spcPct val="115000"/>
                        </a:lnSpc>
                        <a:spcAft>
                          <a:spcPts val="0"/>
                        </a:spcAft>
                      </a:pPr>
                      <a:r>
                        <a:rPr lang="es-ES" sz="2000"/>
                        <a:t>Monocitos x10^</a:t>
                      </a:r>
                      <a:r>
                        <a:rPr lang="es-ES" sz="2000" baseline="30000"/>
                        <a:t>9</a:t>
                      </a:r>
                      <a:r>
                        <a:rPr lang="es-ES" sz="2000"/>
                        <a:t>/L</a:t>
                      </a:r>
                      <a:endParaRPr lang="es-ES" sz="2000">
                        <a:latin typeface="Calibri"/>
                        <a:ea typeface="Calibri"/>
                        <a:cs typeface="Times New Roman"/>
                      </a:endParaRPr>
                    </a:p>
                  </a:txBody>
                  <a:tcPr marL="68580" marR="68580" marT="0" marB="0"/>
                </a:tc>
                <a:tc>
                  <a:txBody>
                    <a:bodyPr/>
                    <a:lstStyle/>
                    <a:p>
                      <a:pPr algn="just">
                        <a:lnSpc>
                          <a:spcPct val="115000"/>
                        </a:lnSpc>
                        <a:spcAft>
                          <a:spcPts val="0"/>
                        </a:spcAft>
                      </a:pPr>
                      <a:r>
                        <a:rPr lang="es-ES" sz="2000"/>
                        <a:t>9,27</a:t>
                      </a:r>
                    </a:p>
                    <a:p>
                      <a:pPr algn="just">
                        <a:lnSpc>
                          <a:spcPct val="115000"/>
                        </a:lnSpc>
                        <a:spcAft>
                          <a:spcPts val="0"/>
                        </a:spcAft>
                      </a:pPr>
                      <a:r>
                        <a:rPr lang="es-ES" sz="2000"/>
                        <a:t>(6,0-14,4)</a:t>
                      </a:r>
                      <a:endParaRPr lang="es-ES" sz="200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9,64</a:t>
                      </a:r>
                    </a:p>
                    <a:p>
                      <a:pPr algn="just">
                        <a:lnSpc>
                          <a:spcPct val="115000"/>
                        </a:lnSpc>
                        <a:spcAft>
                          <a:spcPts val="0"/>
                        </a:spcAft>
                      </a:pPr>
                      <a:r>
                        <a:rPr lang="es-ES" sz="2000" dirty="0"/>
                        <a:t>(5,8-15,5)</a:t>
                      </a:r>
                      <a:endParaRPr lang="es-ES" sz="2000" dirty="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0,31</a:t>
                      </a:r>
                      <a:endParaRPr lang="es-ES" sz="2000" dirty="0">
                        <a:latin typeface="Calibri"/>
                        <a:ea typeface="Calibri"/>
                        <a:cs typeface="Times New Roman"/>
                      </a:endParaRPr>
                    </a:p>
                  </a:txBody>
                  <a:tcPr marL="68580" marR="68580" marT="0" marB="0"/>
                </a:tc>
              </a:tr>
              <a:tr h="423587">
                <a:tc>
                  <a:txBody>
                    <a:bodyPr/>
                    <a:lstStyle/>
                    <a:p>
                      <a:pPr algn="just">
                        <a:lnSpc>
                          <a:spcPct val="115000"/>
                        </a:lnSpc>
                        <a:spcAft>
                          <a:spcPts val="0"/>
                        </a:spcAft>
                      </a:pPr>
                      <a:r>
                        <a:rPr lang="es-ES" sz="2000"/>
                        <a:t>Eosinofilos x10^</a:t>
                      </a:r>
                      <a:r>
                        <a:rPr lang="es-ES" sz="2000" baseline="30000"/>
                        <a:t>9</a:t>
                      </a:r>
                      <a:r>
                        <a:rPr lang="es-ES" sz="2000"/>
                        <a:t>/L  </a:t>
                      </a:r>
                      <a:endParaRPr lang="es-ES" sz="2000">
                        <a:latin typeface="Calibri"/>
                        <a:ea typeface="Calibri"/>
                        <a:cs typeface="Times New Roman"/>
                      </a:endParaRPr>
                    </a:p>
                  </a:txBody>
                  <a:tcPr marL="68580" marR="68580" marT="0" marB="0"/>
                </a:tc>
                <a:tc>
                  <a:txBody>
                    <a:bodyPr/>
                    <a:lstStyle/>
                    <a:p>
                      <a:pPr algn="just">
                        <a:lnSpc>
                          <a:spcPct val="115000"/>
                        </a:lnSpc>
                        <a:spcAft>
                          <a:spcPts val="0"/>
                        </a:spcAft>
                      </a:pPr>
                      <a:r>
                        <a:rPr lang="es-ES" sz="2000"/>
                        <a:t>5,01</a:t>
                      </a:r>
                    </a:p>
                    <a:p>
                      <a:pPr algn="just">
                        <a:lnSpc>
                          <a:spcPct val="115000"/>
                        </a:lnSpc>
                        <a:spcAft>
                          <a:spcPts val="0"/>
                        </a:spcAft>
                      </a:pPr>
                      <a:r>
                        <a:rPr lang="es-ES" sz="2000"/>
                        <a:t>(0,4-26,4)</a:t>
                      </a:r>
                      <a:endParaRPr lang="es-ES" sz="200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5,38</a:t>
                      </a:r>
                    </a:p>
                    <a:p>
                      <a:pPr algn="just">
                        <a:lnSpc>
                          <a:spcPct val="115000"/>
                        </a:lnSpc>
                        <a:spcAft>
                          <a:spcPts val="0"/>
                        </a:spcAft>
                      </a:pPr>
                      <a:r>
                        <a:rPr lang="es-ES" sz="2000" dirty="0"/>
                        <a:t>(0,1-28,0)</a:t>
                      </a:r>
                      <a:endParaRPr lang="es-ES" sz="2000" dirty="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0,86</a:t>
                      </a:r>
                      <a:endParaRPr lang="es-ES" sz="2000" dirty="0">
                        <a:latin typeface="Calibri"/>
                        <a:ea typeface="Calibri"/>
                        <a:cs typeface="Times New Roman"/>
                      </a:endParaRPr>
                    </a:p>
                  </a:txBody>
                  <a:tcPr marL="68580" marR="68580" marT="0" marB="0"/>
                </a:tc>
              </a:tr>
              <a:tr h="423587">
                <a:tc>
                  <a:txBody>
                    <a:bodyPr/>
                    <a:lstStyle/>
                    <a:p>
                      <a:pPr algn="just">
                        <a:lnSpc>
                          <a:spcPct val="115000"/>
                        </a:lnSpc>
                        <a:spcAft>
                          <a:spcPts val="0"/>
                        </a:spcAft>
                      </a:pPr>
                      <a:r>
                        <a:rPr lang="es-ES" sz="2000" dirty="0"/>
                        <a:t>Basofilos x10^</a:t>
                      </a:r>
                      <a:r>
                        <a:rPr lang="es-ES" sz="2000" baseline="30000" dirty="0"/>
                        <a:t>9</a:t>
                      </a:r>
                      <a:r>
                        <a:rPr lang="es-ES" sz="2000" dirty="0"/>
                        <a:t>/L  </a:t>
                      </a:r>
                      <a:endParaRPr lang="es-ES" sz="2000" dirty="0">
                        <a:latin typeface="Calibri"/>
                        <a:ea typeface="Calibri"/>
                        <a:cs typeface="Times New Roman"/>
                      </a:endParaRPr>
                    </a:p>
                  </a:txBody>
                  <a:tcPr marL="68580" marR="68580" marT="0" marB="0"/>
                </a:tc>
                <a:tc>
                  <a:txBody>
                    <a:bodyPr/>
                    <a:lstStyle/>
                    <a:p>
                      <a:pPr algn="just">
                        <a:lnSpc>
                          <a:spcPct val="115000"/>
                        </a:lnSpc>
                        <a:spcAft>
                          <a:spcPts val="0"/>
                        </a:spcAft>
                      </a:pPr>
                      <a:r>
                        <a:rPr lang="es-ES" sz="2000"/>
                        <a:t>0,22</a:t>
                      </a:r>
                    </a:p>
                    <a:p>
                      <a:pPr algn="just">
                        <a:lnSpc>
                          <a:spcPct val="115000"/>
                        </a:lnSpc>
                        <a:spcAft>
                          <a:spcPts val="0"/>
                        </a:spcAft>
                      </a:pPr>
                      <a:r>
                        <a:rPr lang="es-ES" sz="2000"/>
                        <a:t>(0,0-0,4)</a:t>
                      </a:r>
                      <a:endParaRPr lang="es-ES" sz="200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0,25</a:t>
                      </a:r>
                    </a:p>
                    <a:p>
                      <a:pPr algn="just">
                        <a:lnSpc>
                          <a:spcPct val="115000"/>
                        </a:lnSpc>
                        <a:spcAft>
                          <a:spcPts val="0"/>
                        </a:spcAft>
                      </a:pPr>
                      <a:r>
                        <a:rPr lang="es-ES" sz="2000" dirty="0"/>
                        <a:t>(0,0-0,5)</a:t>
                      </a:r>
                      <a:endParaRPr lang="es-ES" sz="2000" dirty="0">
                        <a:latin typeface="Calibri"/>
                        <a:ea typeface="Calibri"/>
                        <a:cs typeface="Times New Roman"/>
                      </a:endParaRPr>
                    </a:p>
                  </a:txBody>
                  <a:tcPr marL="68580" marR="68580" marT="0" marB="0"/>
                </a:tc>
                <a:tc>
                  <a:txBody>
                    <a:bodyPr/>
                    <a:lstStyle/>
                    <a:p>
                      <a:pPr algn="just">
                        <a:lnSpc>
                          <a:spcPct val="115000"/>
                        </a:lnSpc>
                        <a:spcAft>
                          <a:spcPts val="0"/>
                        </a:spcAft>
                      </a:pPr>
                      <a:r>
                        <a:rPr lang="es-ES" sz="2000" dirty="0"/>
                        <a:t>0,37</a:t>
                      </a:r>
                      <a:endParaRPr lang="es-ES" sz="2000" dirty="0">
                        <a:latin typeface="Calibri"/>
                        <a:ea typeface="Calibri"/>
                        <a:cs typeface="Times New Roman"/>
                      </a:endParaRPr>
                    </a:p>
                  </a:txBody>
                  <a:tcPr marL="68580" marR="68580" marT="0" marB="0"/>
                </a:tc>
              </a:tr>
            </a:tbl>
          </a:graphicData>
        </a:graphic>
      </p:graphicFrame>
      <p:sp>
        <p:nvSpPr>
          <p:cNvPr id="49" name="48 CuadroTexto"/>
          <p:cNvSpPr txBox="1"/>
          <p:nvPr/>
        </p:nvSpPr>
        <p:spPr>
          <a:xfrm>
            <a:off x="558801" y="4851400"/>
            <a:ext cx="8661400" cy="707886"/>
          </a:xfrm>
          <a:prstGeom prst="rect">
            <a:avLst/>
          </a:prstGeom>
          <a:noFill/>
        </p:spPr>
        <p:txBody>
          <a:bodyPr wrap="square" rtlCol="0">
            <a:spAutoFit/>
          </a:bodyPr>
          <a:lstStyle/>
          <a:p>
            <a:pPr algn="just"/>
            <a:r>
              <a:rPr lang="es-ES" sz="2000" b="1" dirty="0" smtClean="0"/>
              <a:t>Tabla 2. Comportamiento de los parámetros  hematológicos en adultos mayores </a:t>
            </a:r>
            <a:r>
              <a:rPr lang="es-ES" sz="2000" b="1" dirty="0" smtClean="0"/>
              <a:t> antes y </a:t>
            </a:r>
            <a:r>
              <a:rPr lang="es-ES" sz="2000" b="1" dirty="0" smtClean="0"/>
              <a:t>después de la administración de la Biomodulina T</a:t>
            </a:r>
            <a:endParaRPr lang="es-ES" sz="2000" dirty="0"/>
          </a:p>
        </p:txBody>
      </p:sp>
      <p:sp>
        <p:nvSpPr>
          <p:cNvPr id="50" name="49 CuadroTexto"/>
          <p:cNvSpPr txBox="1"/>
          <p:nvPr/>
        </p:nvSpPr>
        <p:spPr>
          <a:xfrm>
            <a:off x="914400" y="11912600"/>
            <a:ext cx="133931" cy="492443"/>
          </a:xfrm>
          <a:prstGeom prst="rect">
            <a:avLst/>
          </a:prstGeom>
          <a:noFill/>
        </p:spPr>
        <p:txBody>
          <a:bodyPr wrap="square" rtlCol="0">
            <a:spAutoFit/>
          </a:bodyPr>
          <a:lstStyle/>
          <a:p>
            <a:endParaRPr lang="es-ES" dirty="0"/>
          </a:p>
        </p:txBody>
      </p:sp>
    </p:spTree>
    <p:extLst>
      <p:ext uri="{BB962C8B-B14F-4D97-AF65-F5344CB8AC3E}">
        <p14:creationId xmlns:p14="http://schemas.microsoft.com/office/powerpoint/2010/main" xmlns="" val="2940628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699426" y="64459"/>
            <a:ext cx="261755" cy="5309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129580" tIns="64790" rIns="129580" bIns="64790" numCol="1" anchor="ctr" anchorCtr="0" compatLnSpc="1">
            <a:prstTxWarp prst="textNoShape">
              <a:avLst/>
            </a:prstTxWarp>
            <a:spAutoFit/>
          </a:bodyPr>
          <a:lstStyle/>
          <a:p>
            <a:endParaRPr lang="nl-BE"/>
          </a:p>
        </p:txBody>
      </p:sp>
      <p:sp>
        <p:nvSpPr>
          <p:cNvPr id="14" name="Rectangle 13">
            <a:extLst>
              <a:ext uri="{FF2B5EF4-FFF2-40B4-BE49-F238E27FC236}">
                <a16:creationId xmlns:a16="http://schemas.microsoft.com/office/drawing/2014/main" xmlns="" id="{5D25774B-025B-4D9C-912E-5A1EE97B4D3E}"/>
              </a:ext>
            </a:extLst>
          </p:cNvPr>
          <p:cNvSpPr/>
          <p:nvPr/>
        </p:nvSpPr>
        <p:spPr>
          <a:xfrm>
            <a:off x="914400" y="2413001"/>
            <a:ext cx="7848600" cy="7825259"/>
          </a:xfrm>
          <a:prstGeom prst="rect">
            <a:avLst/>
          </a:prstGeom>
        </p:spPr>
        <p:txBody>
          <a:bodyPr wrap="square" lIns="129580" tIns="64790" rIns="129580" bIns="64790">
            <a:spAutoFit/>
          </a:bodyPr>
          <a:lstStyle/>
          <a:p>
            <a:pPr algn="ctr"/>
            <a:r>
              <a:rPr lang="en-CA" sz="4000" b="1" dirty="0" err="1" smtClean="0">
                <a:solidFill>
                  <a:srgbClr val="202124"/>
                </a:solidFill>
                <a:latin typeface="Bookman Old Style" pitchFamily="18" charset="0"/>
              </a:rPr>
              <a:t>Conclusiones</a:t>
            </a:r>
            <a:endParaRPr lang="en-CA" sz="4000" b="1" dirty="0" smtClean="0">
              <a:solidFill>
                <a:srgbClr val="202124"/>
              </a:solidFill>
              <a:latin typeface="Bookman Old Style" pitchFamily="18" charset="0"/>
            </a:endParaRPr>
          </a:p>
          <a:p>
            <a:pPr algn="ctr"/>
            <a:r>
              <a:rPr lang="en-CA" sz="4000" b="1" dirty="0" smtClean="0">
                <a:solidFill>
                  <a:srgbClr val="202124"/>
                </a:solidFill>
                <a:latin typeface="Bookman Old Style" pitchFamily="18" charset="0"/>
              </a:rPr>
              <a:t> </a:t>
            </a:r>
          </a:p>
          <a:p>
            <a:pPr algn="just">
              <a:lnSpc>
                <a:spcPct val="150000"/>
              </a:lnSpc>
            </a:pPr>
            <a:r>
              <a:rPr lang="es-ES" sz="4000" dirty="0" smtClean="0"/>
              <a:t>En este estudio se demostró que la Biomodulina </a:t>
            </a:r>
            <a:r>
              <a:rPr lang="es-ES" sz="4000" dirty="0" err="1" smtClean="0"/>
              <a:t>T®l</a:t>
            </a:r>
            <a:r>
              <a:rPr lang="es-ES" sz="4000" dirty="0" smtClean="0"/>
              <a:t> </a:t>
            </a:r>
            <a:r>
              <a:rPr lang="es-ES" sz="4000" dirty="0" smtClean="0"/>
              <a:t>no </a:t>
            </a:r>
            <a:r>
              <a:rPr lang="es-ES" sz="4000" dirty="0" smtClean="0"/>
              <a:t>modifica los diferentes parámetros del </a:t>
            </a:r>
            <a:r>
              <a:rPr lang="es-ES" sz="4000" dirty="0" smtClean="0"/>
              <a:t>hemograma completo</a:t>
            </a:r>
            <a:r>
              <a:rPr lang="es-ES" sz="4000" dirty="0" smtClean="0"/>
              <a:t>, herramienta importante para el </a:t>
            </a:r>
            <a:r>
              <a:rPr lang="es-ES" sz="4000" dirty="0" smtClean="0"/>
              <a:t>seguimiento, la </a:t>
            </a:r>
            <a:r>
              <a:rPr lang="es-ES" sz="4000" dirty="0" smtClean="0"/>
              <a:t>orientación y evaluación del estado hematológico en el adulto mayor.</a:t>
            </a:r>
            <a:endParaRPr lang="en-CA" sz="4000" b="1" dirty="0">
              <a:solidFill>
                <a:srgbClr val="202124"/>
              </a:solidFill>
              <a:latin typeface="Bookman Old Style" pitchFamily="18" charset="0"/>
            </a:endParaRPr>
          </a:p>
        </p:txBody>
      </p:sp>
      <p:grpSp>
        <p:nvGrpSpPr>
          <p:cNvPr id="46" name="Grupo 45"/>
          <p:cNvGrpSpPr/>
          <p:nvPr/>
        </p:nvGrpSpPr>
        <p:grpSpPr>
          <a:xfrm>
            <a:off x="-235134" y="-131800"/>
            <a:ext cx="10033597" cy="13142089"/>
            <a:chOff x="-235134" y="-157926"/>
            <a:chExt cx="10033597" cy="13142089"/>
          </a:xfrm>
        </p:grpSpPr>
        <p:pic>
          <p:nvPicPr>
            <p:cNvPr id="47" name="Picture 2" descr="H:\HEMATOLOGIA 2023\PARA PROMO\Logo HMT 2023.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xmlns="">
                  <a:solidFill>
                    <a:srgbClr val="FFFFFF"/>
                  </a:solidFill>
                </a14:hiddenFill>
              </a:ext>
            </a:extLst>
          </p:spPr>
        </p:pic>
        <p:grpSp>
          <p:nvGrpSpPr>
            <p:cNvPr id="48" name="Grupo 47"/>
            <p:cNvGrpSpPr/>
            <p:nvPr/>
          </p:nvGrpSpPr>
          <p:grpSpPr>
            <a:xfrm>
              <a:off x="232658" y="12491837"/>
              <a:ext cx="9250115" cy="492326"/>
              <a:chOff x="232658" y="12491837"/>
              <a:chExt cx="9250115" cy="492326"/>
            </a:xfrm>
          </p:grpSpPr>
          <p:grpSp>
            <p:nvGrpSpPr>
              <p:cNvPr id="76" name="Grupo 75"/>
              <p:cNvGrpSpPr/>
              <p:nvPr/>
            </p:nvGrpSpPr>
            <p:grpSpPr>
              <a:xfrm>
                <a:off x="232658" y="12491837"/>
                <a:ext cx="6473510" cy="45719"/>
                <a:chOff x="658810" y="1567543"/>
                <a:chExt cx="5729295" cy="0"/>
              </a:xfrm>
            </p:grpSpPr>
            <p:cxnSp>
              <p:nvCxnSpPr>
                <p:cNvPr id="81" name="Conector recto 80"/>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82" name="Conector recto 81"/>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83" name="Conector recto 82"/>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77" name="Grupo 76"/>
              <p:cNvGrpSpPr/>
              <p:nvPr/>
            </p:nvGrpSpPr>
            <p:grpSpPr>
              <a:xfrm flipH="1">
                <a:off x="233635" y="12693995"/>
                <a:ext cx="9249138" cy="290168"/>
                <a:chOff x="658810" y="1567543"/>
                <a:chExt cx="5729295" cy="0"/>
              </a:xfrm>
            </p:grpSpPr>
            <p:cxnSp>
              <p:nvCxnSpPr>
                <p:cNvPr id="78" name="Conector recto 77"/>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79" name="Conector recto 78"/>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80" name="Conector recto 79"/>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49" name="Grupo 48"/>
            <p:cNvGrpSpPr/>
            <p:nvPr/>
          </p:nvGrpSpPr>
          <p:grpSpPr>
            <a:xfrm rot="5400000">
              <a:off x="-5475473" y="6351657"/>
              <a:ext cx="11139487" cy="658810"/>
              <a:chOff x="232658" y="12491837"/>
              <a:chExt cx="9250115" cy="492326"/>
            </a:xfrm>
          </p:grpSpPr>
          <p:grpSp>
            <p:nvGrpSpPr>
              <p:cNvPr id="68" name="Grupo 67"/>
              <p:cNvGrpSpPr/>
              <p:nvPr/>
            </p:nvGrpSpPr>
            <p:grpSpPr>
              <a:xfrm>
                <a:off x="232658" y="12491837"/>
                <a:ext cx="6473510" cy="45719"/>
                <a:chOff x="658810" y="1567543"/>
                <a:chExt cx="5729295" cy="0"/>
              </a:xfrm>
            </p:grpSpPr>
            <p:cxnSp>
              <p:nvCxnSpPr>
                <p:cNvPr id="73" name="Conector recto 72"/>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74" name="Conector recto 73"/>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75" name="Conector recto 74"/>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69" name="Grupo 68"/>
              <p:cNvGrpSpPr/>
              <p:nvPr/>
            </p:nvGrpSpPr>
            <p:grpSpPr>
              <a:xfrm flipH="1">
                <a:off x="233635" y="12693995"/>
                <a:ext cx="9249138" cy="290168"/>
                <a:chOff x="658810" y="1567543"/>
                <a:chExt cx="5729295" cy="0"/>
              </a:xfrm>
            </p:grpSpPr>
            <p:cxnSp>
              <p:nvCxnSpPr>
                <p:cNvPr id="70" name="Conector recto 6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71" name="Conector recto 7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72" name="Conector recto 7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50" name="Grupo 49"/>
            <p:cNvGrpSpPr/>
            <p:nvPr/>
          </p:nvGrpSpPr>
          <p:grpSpPr>
            <a:xfrm rot="5400000" flipH="1" flipV="1">
              <a:off x="4058247" y="5983715"/>
              <a:ext cx="10821621" cy="658810"/>
              <a:chOff x="232658" y="12491837"/>
              <a:chExt cx="9250115" cy="492326"/>
            </a:xfrm>
          </p:grpSpPr>
          <p:grpSp>
            <p:nvGrpSpPr>
              <p:cNvPr id="60" name="Grupo 59"/>
              <p:cNvGrpSpPr/>
              <p:nvPr/>
            </p:nvGrpSpPr>
            <p:grpSpPr>
              <a:xfrm>
                <a:off x="232658" y="12491837"/>
                <a:ext cx="6473510" cy="45719"/>
                <a:chOff x="658810" y="1567543"/>
                <a:chExt cx="5729295" cy="0"/>
              </a:xfrm>
            </p:grpSpPr>
            <p:cxnSp>
              <p:nvCxnSpPr>
                <p:cNvPr id="65" name="Conector recto 64"/>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66" name="Conector recto 6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67" name="Conector recto 6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61" name="Grupo 60"/>
              <p:cNvGrpSpPr/>
              <p:nvPr/>
            </p:nvGrpSpPr>
            <p:grpSpPr>
              <a:xfrm flipH="1">
                <a:off x="233635" y="12693995"/>
                <a:ext cx="9249138" cy="290168"/>
                <a:chOff x="658810" y="1567543"/>
                <a:chExt cx="5729295" cy="0"/>
              </a:xfrm>
            </p:grpSpPr>
            <p:cxnSp>
              <p:nvCxnSpPr>
                <p:cNvPr id="62" name="Conector recto 6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63" name="Conector recto 62"/>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64" name="Conector recto 63"/>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51" name="Grupo 50"/>
            <p:cNvGrpSpPr/>
            <p:nvPr/>
          </p:nvGrpSpPr>
          <p:grpSpPr>
            <a:xfrm rot="10800000">
              <a:off x="1489163" y="-157926"/>
              <a:ext cx="6844940" cy="630135"/>
              <a:chOff x="232658" y="12491837"/>
              <a:chExt cx="9250115" cy="492326"/>
            </a:xfrm>
          </p:grpSpPr>
          <p:grpSp>
            <p:nvGrpSpPr>
              <p:cNvPr id="52" name="Grupo 51"/>
              <p:cNvGrpSpPr/>
              <p:nvPr/>
            </p:nvGrpSpPr>
            <p:grpSpPr>
              <a:xfrm>
                <a:off x="232658" y="12491837"/>
                <a:ext cx="6473510" cy="45719"/>
                <a:chOff x="658810" y="1567543"/>
                <a:chExt cx="5729295" cy="0"/>
              </a:xfrm>
            </p:grpSpPr>
            <p:cxnSp>
              <p:nvCxnSpPr>
                <p:cNvPr id="57" name="Conector recto 56"/>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58" name="Conector recto 57"/>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59" name="Conector recto 58"/>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53" name="Grupo 52"/>
              <p:cNvGrpSpPr/>
              <p:nvPr/>
            </p:nvGrpSpPr>
            <p:grpSpPr>
              <a:xfrm flipH="1">
                <a:off x="233635" y="12693995"/>
                <a:ext cx="9249138" cy="290168"/>
                <a:chOff x="658810" y="1567543"/>
                <a:chExt cx="5729295" cy="0"/>
              </a:xfrm>
            </p:grpSpPr>
            <p:cxnSp>
              <p:nvCxnSpPr>
                <p:cNvPr id="54" name="Conector recto 5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55" name="Conector recto 5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56" name="Conector recto 5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xmlns="" val="3420988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546</TotalTime>
  <Words>553</Words>
  <Application>Microsoft Office PowerPoint</Application>
  <PresentationFormat>Personalizado</PresentationFormat>
  <Paragraphs>138</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Office Theme</vt:lpstr>
      <vt:lpstr>Diapositiva 1</vt:lpstr>
      <vt:lpstr>Diapositiva 2</vt:lpstr>
      <vt:lpstr>Diapositiva 3</vt:lpstr>
      <vt:lpstr>Diapositiva 4</vt:lpstr>
      <vt:lpstr>Diapositiva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Rosana Pelayo Camacho</dc:creator>
  <cp:lastModifiedBy>morfo</cp:lastModifiedBy>
  <cp:revision>56</cp:revision>
  <dcterms:created xsi:type="dcterms:W3CDTF">2022-04-24T22:39:17Z</dcterms:created>
  <dcterms:modified xsi:type="dcterms:W3CDTF">2023-05-09T18:38:24Z</dcterms:modified>
</cp:coreProperties>
</file>