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76" r:id="rId4"/>
    <p:sldId id="275" r:id="rId5"/>
  </p:sldIdLst>
  <p:sldSz cx="9693275" cy="12984163"/>
  <p:notesSz cx="6858000" cy="9144000"/>
  <p:defaultTextStyle>
    <a:defPPr>
      <a:defRPr lang="en-US"/>
    </a:defPPr>
    <a:lvl1pPr marL="0" algn="l" defTabSz="12957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7898" algn="l" defTabSz="12957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5796" algn="l" defTabSz="12957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3694" algn="l" defTabSz="12957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1592" algn="l" defTabSz="12957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39491" algn="l" defTabSz="12957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7389" algn="l" defTabSz="12957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5287" algn="l" defTabSz="12957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3185" algn="l" defTabSz="12957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074">
          <p15:clr>
            <a:srgbClr val="A4A3A4"/>
          </p15:clr>
        </p15:guide>
        <p15:guide id="4" pos="30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C80"/>
    <a:srgbClr val="FF5050"/>
    <a:srgbClr val="FF3300"/>
    <a:srgbClr val="FA1E1E"/>
    <a:srgbClr val="FF0000"/>
    <a:srgbClr val="CC0000"/>
    <a:srgbClr val="990000"/>
    <a:srgbClr val="9E0000"/>
    <a:srgbClr val="008000"/>
    <a:srgbClr val="C82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12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2160"/>
        <p:guide orient="horz" pos="4074"/>
        <p:guide pos="2880"/>
        <p:guide pos="30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996" y="2124956"/>
            <a:ext cx="8239284" cy="4520412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660" y="6819692"/>
            <a:ext cx="7269956" cy="3134833"/>
          </a:xfrm>
        </p:spPr>
        <p:txBody>
          <a:bodyPr/>
          <a:lstStyle>
            <a:lvl1pPr marL="0" indent="0" algn="ctr">
              <a:buNone/>
              <a:defRPr sz="3400"/>
            </a:lvl1pPr>
            <a:lvl2pPr marL="647898" indent="0" algn="ctr">
              <a:buNone/>
              <a:defRPr sz="2800"/>
            </a:lvl2pPr>
            <a:lvl3pPr marL="1295796" indent="0" algn="ctr">
              <a:buNone/>
              <a:defRPr sz="2600"/>
            </a:lvl3pPr>
            <a:lvl4pPr marL="1943694" indent="0" algn="ctr">
              <a:buNone/>
              <a:defRPr sz="2300"/>
            </a:lvl4pPr>
            <a:lvl5pPr marL="2591592" indent="0" algn="ctr">
              <a:buNone/>
              <a:defRPr sz="2300"/>
            </a:lvl5pPr>
            <a:lvl6pPr marL="3239491" indent="0" algn="ctr">
              <a:buNone/>
              <a:defRPr sz="2300"/>
            </a:lvl6pPr>
            <a:lvl7pPr marL="3887389" indent="0" algn="ctr">
              <a:buNone/>
              <a:defRPr sz="2300"/>
            </a:lvl7pPr>
            <a:lvl8pPr marL="4535287" indent="0" algn="ctr">
              <a:buNone/>
              <a:defRPr sz="2300"/>
            </a:lvl8pPr>
            <a:lvl9pPr marL="5183185" indent="0" algn="ctr">
              <a:buNone/>
              <a:defRPr sz="23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41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67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6751" y="691286"/>
            <a:ext cx="2090112" cy="110034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413" y="691286"/>
            <a:ext cx="6149171" cy="1100347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210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98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64" y="3237028"/>
            <a:ext cx="8360450" cy="5401050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64" y="8689174"/>
            <a:ext cx="8360450" cy="2840285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789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57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36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15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394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8738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352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831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80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413" y="3456432"/>
            <a:ext cx="4119642" cy="82383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7220" y="3456432"/>
            <a:ext cx="4119642" cy="82383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81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75" y="691289"/>
            <a:ext cx="8360450" cy="2509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676" y="3182924"/>
            <a:ext cx="4100709" cy="155990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7898" indent="0">
              <a:buNone/>
              <a:defRPr sz="2800" b="1"/>
            </a:lvl2pPr>
            <a:lvl3pPr marL="1295796" indent="0">
              <a:buNone/>
              <a:defRPr sz="2600" b="1"/>
            </a:lvl3pPr>
            <a:lvl4pPr marL="1943694" indent="0">
              <a:buNone/>
              <a:defRPr sz="2300" b="1"/>
            </a:lvl4pPr>
            <a:lvl5pPr marL="2591592" indent="0">
              <a:buNone/>
              <a:defRPr sz="2300" b="1"/>
            </a:lvl5pPr>
            <a:lvl6pPr marL="3239491" indent="0">
              <a:buNone/>
              <a:defRPr sz="2300" b="1"/>
            </a:lvl6pPr>
            <a:lvl7pPr marL="3887389" indent="0">
              <a:buNone/>
              <a:defRPr sz="2300" b="1"/>
            </a:lvl7pPr>
            <a:lvl8pPr marL="4535287" indent="0">
              <a:buNone/>
              <a:defRPr sz="2300" b="1"/>
            </a:lvl8pPr>
            <a:lvl9pPr marL="5183185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676" y="4742826"/>
            <a:ext cx="4100709" cy="69759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7221" y="3182924"/>
            <a:ext cx="4120904" cy="155990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7898" indent="0">
              <a:buNone/>
              <a:defRPr sz="2800" b="1"/>
            </a:lvl2pPr>
            <a:lvl3pPr marL="1295796" indent="0">
              <a:buNone/>
              <a:defRPr sz="2600" b="1"/>
            </a:lvl3pPr>
            <a:lvl4pPr marL="1943694" indent="0">
              <a:buNone/>
              <a:defRPr sz="2300" b="1"/>
            </a:lvl4pPr>
            <a:lvl5pPr marL="2591592" indent="0">
              <a:buNone/>
              <a:defRPr sz="2300" b="1"/>
            </a:lvl5pPr>
            <a:lvl6pPr marL="3239491" indent="0">
              <a:buNone/>
              <a:defRPr sz="2300" b="1"/>
            </a:lvl6pPr>
            <a:lvl7pPr marL="3887389" indent="0">
              <a:buNone/>
              <a:defRPr sz="2300" b="1"/>
            </a:lvl7pPr>
            <a:lvl8pPr marL="4535287" indent="0">
              <a:buNone/>
              <a:defRPr sz="2300" b="1"/>
            </a:lvl8pPr>
            <a:lvl9pPr marL="5183185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7221" y="4742826"/>
            <a:ext cx="4120904" cy="69759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48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28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82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75" y="865611"/>
            <a:ext cx="3126333" cy="30296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905" y="1869482"/>
            <a:ext cx="4907220" cy="9227171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675" y="3895249"/>
            <a:ext cx="3126333" cy="7216430"/>
          </a:xfrm>
        </p:spPr>
        <p:txBody>
          <a:bodyPr/>
          <a:lstStyle>
            <a:lvl1pPr marL="0" indent="0">
              <a:buNone/>
              <a:defRPr sz="2300"/>
            </a:lvl1pPr>
            <a:lvl2pPr marL="647898" indent="0">
              <a:buNone/>
              <a:defRPr sz="2000"/>
            </a:lvl2pPr>
            <a:lvl3pPr marL="1295796" indent="0">
              <a:buNone/>
              <a:defRPr sz="1700"/>
            </a:lvl3pPr>
            <a:lvl4pPr marL="1943694" indent="0">
              <a:buNone/>
              <a:defRPr sz="1400"/>
            </a:lvl4pPr>
            <a:lvl5pPr marL="2591592" indent="0">
              <a:buNone/>
              <a:defRPr sz="1400"/>
            </a:lvl5pPr>
            <a:lvl6pPr marL="3239491" indent="0">
              <a:buNone/>
              <a:defRPr sz="1400"/>
            </a:lvl6pPr>
            <a:lvl7pPr marL="3887389" indent="0">
              <a:buNone/>
              <a:defRPr sz="1400"/>
            </a:lvl7pPr>
            <a:lvl8pPr marL="4535287" indent="0">
              <a:buNone/>
              <a:defRPr sz="1400"/>
            </a:lvl8pPr>
            <a:lvl9pPr marL="5183185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790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75" y="865611"/>
            <a:ext cx="3126333" cy="30296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0905" y="1869482"/>
            <a:ext cx="4907220" cy="9227171"/>
          </a:xfrm>
        </p:spPr>
        <p:txBody>
          <a:bodyPr anchor="t"/>
          <a:lstStyle>
            <a:lvl1pPr marL="0" indent="0">
              <a:buNone/>
              <a:defRPr sz="4500"/>
            </a:lvl1pPr>
            <a:lvl2pPr marL="647898" indent="0">
              <a:buNone/>
              <a:defRPr sz="4000"/>
            </a:lvl2pPr>
            <a:lvl3pPr marL="1295796" indent="0">
              <a:buNone/>
              <a:defRPr sz="3400"/>
            </a:lvl3pPr>
            <a:lvl4pPr marL="1943694" indent="0">
              <a:buNone/>
              <a:defRPr sz="2800"/>
            </a:lvl4pPr>
            <a:lvl5pPr marL="2591592" indent="0">
              <a:buNone/>
              <a:defRPr sz="2800"/>
            </a:lvl5pPr>
            <a:lvl6pPr marL="3239491" indent="0">
              <a:buNone/>
              <a:defRPr sz="2800"/>
            </a:lvl6pPr>
            <a:lvl7pPr marL="3887389" indent="0">
              <a:buNone/>
              <a:defRPr sz="2800"/>
            </a:lvl7pPr>
            <a:lvl8pPr marL="4535287" indent="0">
              <a:buNone/>
              <a:defRPr sz="2800"/>
            </a:lvl8pPr>
            <a:lvl9pPr marL="5183185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675" y="3895249"/>
            <a:ext cx="3126333" cy="7216430"/>
          </a:xfrm>
        </p:spPr>
        <p:txBody>
          <a:bodyPr/>
          <a:lstStyle>
            <a:lvl1pPr marL="0" indent="0">
              <a:buNone/>
              <a:defRPr sz="2300"/>
            </a:lvl1pPr>
            <a:lvl2pPr marL="647898" indent="0">
              <a:buNone/>
              <a:defRPr sz="2000"/>
            </a:lvl2pPr>
            <a:lvl3pPr marL="1295796" indent="0">
              <a:buNone/>
              <a:defRPr sz="1700"/>
            </a:lvl3pPr>
            <a:lvl4pPr marL="1943694" indent="0">
              <a:buNone/>
              <a:defRPr sz="1400"/>
            </a:lvl4pPr>
            <a:lvl5pPr marL="2591592" indent="0">
              <a:buNone/>
              <a:defRPr sz="1400"/>
            </a:lvl5pPr>
            <a:lvl6pPr marL="3239491" indent="0">
              <a:buNone/>
              <a:defRPr sz="1400"/>
            </a:lvl6pPr>
            <a:lvl7pPr marL="3887389" indent="0">
              <a:buNone/>
              <a:defRPr sz="1400"/>
            </a:lvl7pPr>
            <a:lvl8pPr marL="4535287" indent="0">
              <a:buNone/>
              <a:defRPr sz="1400"/>
            </a:lvl8pPr>
            <a:lvl9pPr marL="5183185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870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413" y="691289"/>
            <a:ext cx="8360450" cy="2509671"/>
          </a:xfrm>
          <a:prstGeom prst="rect">
            <a:avLst/>
          </a:prstGeom>
        </p:spPr>
        <p:txBody>
          <a:bodyPr vert="horz" lIns="129580" tIns="64790" rIns="129580" bIns="647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413" y="3456432"/>
            <a:ext cx="8360450" cy="8238332"/>
          </a:xfrm>
          <a:prstGeom prst="rect">
            <a:avLst/>
          </a:prstGeom>
        </p:spPr>
        <p:txBody>
          <a:bodyPr vert="horz" lIns="129580" tIns="64790" rIns="129580" bIns="647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413" y="12034399"/>
            <a:ext cx="2180987" cy="691286"/>
          </a:xfrm>
          <a:prstGeom prst="rect">
            <a:avLst/>
          </a:prstGeom>
        </p:spPr>
        <p:txBody>
          <a:bodyPr vert="horz" lIns="129580" tIns="64790" rIns="129580" bIns="6479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64235-FE4C-4E78-B59F-DB5D339E26BB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0898" y="12034399"/>
            <a:ext cx="3271480" cy="691286"/>
          </a:xfrm>
          <a:prstGeom prst="rect">
            <a:avLst/>
          </a:prstGeom>
        </p:spPr>
        <p:txBody>
          <a:bodyPr vert="horz" lIns="129580" tIns="64790" rIns="129580" bIns="6479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75" y="12034399"/>
            <a:ext cx="2180987" cy="691286"/>
          </a:xfrm>
          <a:prstGeom prst="rect">
            <a:avLst/>
          </a:prstGeom>
        </p:spPr>
        <p:txBody>
          <a:bodyPr vert="horz" lIns="129580" tIns="64790" rIns="129580" bIns="6479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93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95796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49" indent="-323949" algn="l" defTabSz="1295796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1847" indent="-323949" algn="l" defTabSz="1295796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19745" indent="-323949" algn="l" defTabSz="1295796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67643" indent="-323949" algn="l" defTabSz="1295796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15542" indent="-323949" algn="l" defTabSz="1295796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63440" indent="-323949" algn="l" defTabSz="1295796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11338" indent="-323949" algn="l" defTabSz="1295796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59236" indent="-323949" algn="l" defTabSz="1295796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07134" indent="-323949" algn="l" defTabSz="1295796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57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898" algn="l" defTabSz="12957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796" algn="l" defTabSz="12957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694" algn="l" defTabSz="12957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592" algn="l" defTabSz="12957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9491" algn="l" defTabSz="12957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7389" algn="l" defTabSz="12957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5287" algn="l" defTabSz="12957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185" algn="l" defTabSz="12957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>
            <a:extLst>
              <a:ext uri="{FF2B5EF4-FFF2-40B4-BE49-F238E27FC236}">
                <a16:creationId xmlns="" xmlns:a16="http://schemas.microsoft.com/office/drawing/2014/main" id="{FF02C55A-EF2B-4DA7-AE26-B5E2AFAC084F}"/>
              </a:ext>
            </a:extLst>
          </p:cNvPr>
          <p:cNvSpPr/>
          <p:nvPr/>
        </p:nvSpPr>
        <p:spPr>
          <a:xfrm>
            <a:off x="340963" y="1255458"/>
            <a:ext cx="8942521" cy="2839279"/>
          </a:xfrm>
          <a:prstGeom prst="rect">
            <a:avLst/>
          </a:prstGeom>
        </p:spPr>
        <p:txBody>
          <a:bodyPr wrap="square" lIns="129580" tIns="64790" rIns="129580" bIns="6479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202124"/>
                </a:solidFill>
                <a:latin typeface="Bookman Old Style" pitchFamily="18" charset="0"/>
              </a:rPr>
              <a:t>TITULO </a:t>
            </a:r>
          </a:p>
          <a:p>
            <a:pPr algn="ctr"/>
            <a:r>
              <a:rPr lang="pt-PT" sz="4400" b="1" dirty="0" smtClean="0"/>
              <a:t>Enfermedad de Majocchi. </a:t>
            </a:r>
          </a:p>
          <a:p>
            <a:pPr algn="ctr"/>
            <a:r>
              <a:rPr lang="pt-PT" sz="4400" b="1" dirty="0" smtClean="0"/>
              <a:t>A propósito de un caso.</a:t>
            </a:r>
            <a:endParaRPr lang="es-ES" sz="4400" dirty="0" smtClean="0"/>
          </a:p>
          <a:p>
            <a:r>
              <a:rPr lang="es-ES" sz="4400" dirty="0" smtClean="0"/>
              <a:t> </a:t>
            </a:r>
          </a:p>
        </p:txBody>
      </p:sp>
      <p:sp>
        <p:nvSpPr>
          <p:cNvPr id="16" name="Rectangle 19">
            <a:extLst>
              <a:ext uri="{FF2B5EF4-FFF2-40B4-BE49-F238E27FC236}">
                <a16:creationId xmlns="" xmlns:a16="http://schemas.microsoft.com/office/drawing/2014/main" id="{FF02C55A-EF2B-4DA7-AE26-B5E2AFAC084F}"/>
              </a:ext>
            </a:extLst>
          </p:cNvPr>
          <p:cNvSpPr/>
          <p:nvPr/>
        </p:nvSpPr>
        <p:spPr>
          <a:xfrm>
            <a:off x="931463" y="4189207"/>
            <a:ext cx="7613373" cy="3762609"/>
          </a:xfrm>
          <a:prstGeom prst="rect">
            <a:avLst/>
          </a:prstGeom>
        </p:spPr>
        <p:txBody>
          <a:bodyPr wrap="square" lIns="129580" tIns="64790" rIns="129580" bIns="64790">
            <a:spAutoFit/>
          </a:bodyPr>
          <a:lstStyle/>
          <a:p>
            <a:pPr algn="ctr"/>
            <a:r>
              <a:rPr lang="en-CA" sz="3200" b="1" dirty="0">
                <a:solidFill>
                  <a:srgbClr val="202124"/>
                </a:solidFill>
                <a:latin typeface="Comic Sans MS" panose="030F0702030302020204" pitchFamily="66" charset="0"/>
              </a:rPr>
              <a:t> </a:t>
            </a:r>
            <a:r>
              <a:rPr lang="en-CA" sz="3200" b="1" dirty="0" smtClean="0">
                <a:solidFill>
                  <a:srgbClr val="202124"/>
                </a:solidFill>
                <a:latin typeface="Bookman Old Style" pitchFamily="18" charset="0"/>
              </a:rPr>
              <a:t>AUTORES</a:t>
            </a:r>
          </a:p>
          <a:p>
            <a:pPr algn="ctr"/>
            <a:endParaRPr lang="en-CA" sz="28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ctr"/>
            <a:r>
              <a:rPr lang="es-ES" sz="2400" dirty="0" smtClean="0"/>
              <a:t>Lucia de la Caridad Díaz Morejón </a:t>
            </a:r>
          </a:p>
          <a:p>
            <a:pPr algn="ctr"/>
            <a:r>
              <a:rPr lang="pt-PT" sz="2400" dirty="0" smtClean="0"/>
              <a:t>Mery Rosa Betancourt Trujillo</a:t>
            </a:r>
            <a:endParaRPr lang="es-ES" sz="2400" dirty="0" smtClean="0"/>
          </a:p>
          <a:p>
            <a:pPr algn="ctr"/>
            <a:r>
              <a:rPr lang="es-ES" sz="2400" dirty="0" err="1" smtClean="0"/>
              <a:t>Yoandra</a:t>
            </a:r>
            <a:r>
              <a:rPr lang="es-ES" sz="2400" dirty="0" smtClean="0"/>
              <a:t> León Rayas </a:t>
            </a:r>
          </a:p>
          <a:p>
            <a:pPr algn="ctr"/>
            <a:r>
              <a:rPr lang="es-ES" sz="2400" dirty="0" err="1" smtClean="0"/>
              <a:t>Belkys</a:t>
            </a:r>
            <a:r>
              <a:rPr lang="es-ES" sz="2400" dirty="0" smtClean="0"/>
              <a:t> lazara Rodríguez Jorge </a:t>
            </a:r>
          </a:p>
          <a:p>
            <a:pPr algn="ctr"/>
            <a:r>
              <a:rPr lang="es-ES" sz="2400" dirty="0" smtClean="0"/>
              <a:t>Luis Omar López Hurtado</a:t>
            </a:r>
          </a:p>
          <a:p>
            <a:pPr algn="ctr"/>
            <a:r>
              <a:rPr lang="es-ES" sz="2400" dirty="0" smtClean="0"/>
              <a:t>María Eugenia Santa Cruz Leonard </a:t>
            </a:r>
          </a:p>
          <a:p>
            <a:pPr algn="ctr"/>
            <a:endParaRPr lang="en-CA" sz="3200" b="1" dirty="0">
              <a:solidFill>
                <a:srgbClr val="202124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="" xmlns:a16="http://schemas.microsoft.com/office/drawing/2014/main" id="{FF02C55A-EF2B-4DA7-AE26-B5E2AFAC084F}"/>
              </a:ext>
            </a:extLst>
          </p:cNvPr>
          <p:cNvSpPr/>
          <p:nvPr/>
        </p:nvSpPr>
        <p:spPr>
          <a:xfrm>
            <a:off x="1052866" y="8490846"/>
            <a:ext cx="7613373" cy="2593058"/>
          </a:xfrm>
          <a:prstGeom prst="rect">
            <a:avLst/>
          </a:prstGeom>
        </p:spPr>
        <p:txBody>
          <a:bodyPr wrap="square" lIns="129580" tIns="64790" rIns="129580" bIns="6479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202124"/>
                </a:solidFill>
                <a:latin typeface="Comic Sans MS" panose="030F0702030302020204" pitchFamily="66" charset="0"/>
              </a:rPr>
              <a:t> </a:t>
            </a:r>
            <a:r>
              <a:rPr lang="en-CA" sz="3200" b="1" dirty="0" err="1" smtClean="0">
                <a:solidFill>
                  <a:srgbClr val="202124"/>
                </a:solidFill>
                <a:latin typeface="Bookman Old Style" pitchFamily="18" charset="0"/>
              </a:rPr>
              <a:t>Institución</a:t>
            </a:r>
            <a:endParaRPr lang="en-CA" sz="32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ctr"/>
            <a:endParaRPr lang="en-CA" sz="32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ctr"/>
            <a:r>
              <a:rPr lang="es-ES" sz="3200" dirty="0" smtClean="0"/>
              <a:t>Hospital Pediátrico Universitario </a:t>
            </a:r>
          </a:p>
          <a:p>
            <a:pPr algn="ctr"/>
            <a:r>
              <a:rPr lang="es-ES" sz="3200" dirty="0" smtClean="0"/>
              <a:t>“Paquito González Cueto” </a:t>
            </a:r>
            <a:endParaRPr lang="en-CA" sz="32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ctr"/>
            <a:endParaRPr lang="en-CA" sz="3200" b="1" dirty="0">
              <a:solidFill>
                <a:srgbClr val="20212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4" descr="Encabezado de página"/>
          <p:cNvSpPr>
            <a:spLocks noChangeAspect="1" noChangeArrowheads="1"/>
          </p:cNvSpPr>
          <p:nvPr/>
        </p:nvSpPr>
        <p:spPr bwMode="auto">
          <a:xfrm>
            <a:off x="155575" y="-411163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85" y="11414654"/>
            <a:ext cx="2893425" cy="1514475"/>
          </a:xfrm>
          <a:prstGeom prst="rect">
            <a:avLst/>
          </a:prstGeom>
        </p:spPr>
      </p:pic>
      <p:grpSp>
        <p:nvGrpSpPr>
          <p:cNvPr id="69" name="Grupo 68"/>
          <p:cNvGrpSpPr/>
          <p:nvPr/>
        </p:nvGrpSpPr>
        <p:grpSpPr>
          <a:xfrm>
            <a:off x="-340322" y="-157926"/>
            <a:ext cx="10033597" cy="13142089"/>
            <a:chOff x="-235134" y="-157926"/>
            <a:chExt cx="10033597" cy="13142089"/>
          </a:xfrm>
        </p:grpSpPr>
        <p:pic>
          <p:nvPicPr>
            <p:cNvPr id="1026" name="Picture 2" descr="H:\HEMATOLOGIA 2023\PARA PROMO\Logo HMT 202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6" y="313111"/>
              <a:ext cx="2568575" cy="7397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upo 24"/>
            <p:cNvGrpSpPr/>
            <p:nvPr/>
          </p:nvGrpSpPr>
          <p:grpSpPr>
            <a:xfrm>
              <a:off x="232658" y="12491837"/>
              <a:ext cx="9250115" cy="492326"/>
              <a:chOff x="232658" y="12491837"/>
              <a:chExt cx="9250115" cy="492326"/>
            </a:xfrm>
          </p:grpSpPr>
          <p:grpSp>
            <p:nvGrpSpPr>
              <p:cNvPr id="24" name="Grupo 23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22" name="Conector recto 21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upo 28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30" name="Conector recto 29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upo 37"/>
            <p:cNvGrpSpPr/>
            <p:nvPr/>
          </p:nvGrpSpPr>
          <p:grpSpPr>
            <a:xfrm rot="5400000">
              <a:off x="-5475473" y="6351657"/>
              <a:ext cx="11139487" cy="658810"/>
              <a:chOff x="232658" y="12491837"/>
              <a:chExt cx="9250115" cy="492326"/>
            </a:xfrm>
          </p:grpSpPr>
          <p:grpSp>
            <p:nvGrpSpPr>
              <p:cNvPr id="39" name="Grupo 38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44" name="Conector recto 43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o 39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41" name="Conector recto 40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cto 41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cto 42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" name="Grupo 47"/>
            <p:cNvGrpSpPr/>
            <p:nvPr/>
          </p:nvGrpSpPr>
          <p:grpSpPr>
            <a:xfrm rot="5400000" flipH="1" flipV="1">
              <a:off x="4058247" y="5983715"/>
              <a:ext cx="10821621" cy="658810"/>
              <a:chOff x="232658" y="12491837"/>
              <a:chExt cx="9250115" cy="492326"/>
            </a:xfrm>
          </p:grpSpPr>
          <p:grpSp>
            <p:nvGrpSpPr>
              <p:cNvPr id="49" name="Grupo 48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54" name="Conector recto 53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cto 54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upo 49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51" name="Conector recto 50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cto 51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cto 52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" name="Grupo 56"/>
            <p:cNvGrpSpPr/>
            <p:nvPr/>
          </p:nvGrpSpPr>
          <p:grpSpPr>
            <a:xfrm rot="10800000">
              <a:off x="1489163" y="-157926"/>
              <a:ext cx="6844940" cy="630135"/>
              <a:chOff x="232658" y="12491837"/>
              <a:chExt cx="9250115" cy="492326"/>
            </a:xfrm>
          </p:grpSpPr>
          <p:grpSp>
            <p:nvGrpSpPr>
              <p:cNvPr id="58" name="Grupo 57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63" name="Conector recto 62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ector recto 63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cto 64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upo 58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60" name="Conector recto 59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cto 60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cto 61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" name="Rectángulo 67"/>
          <p:cNvSpPr/>
          <p:nvPr/>
        </p:nvSpPr>
        <p:spPr>
          <a:xfrm>
            <a:off x="8548481" y="27618"/>
            <a:ext cx="966195" cy="639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216</a:t>
            </a:r>
            <a:endParaRPr lang="es-ES" sz="3200" b="1" dirty="0"/>
          </a:p>
        </p:txBody>
      </p:sp>
    </p:spTree>
    <p:extLst>
      <p:ext uri="{BB962C8B-B14F-4D97-AF65-F5344CB8AC3E}">
        <p14:creationId xmlns="" xmlns:p14="http://schemas.microsoft.com/office/powerpoint/2010/main" val="40350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99426" y="64459"/>
            <a:ext cx="261755" cy="5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580" tIns="64790" rIns="129580" bIns="6479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8" name="Rectangle 13">
            <a:extLst>
              <a:ext uri="{FF2B5EF4-FFF2-40B4-BE49-F238E27FC236}">
                <a16:creationId xmlns="" xmlns:a16="http://schemas.microsoft.com/office/drawing/2014/main" id="{5D25774B-025B-4D9C-912E-5A1EE97B4D3E}"/>
              </a:ext>
            </a:extLst>
          </p:cNvPr>
          <p:cNvSpPr/>
          <p:nvPr/>
        </p:nvSpPr>
        <p:spPr>
          <a:xfrm>
            <a:off x="1936972" y="8816980"/>
            <a:ext cx="5509366" cy="2716169"/>
          </a:xfrm>
          <a:prstGeom prst="rect">
            <a:avLst/>
          </a:prstGeom>
        </p:spPr>
        <p:txBody>
          <a:bodyPr wrap="square" lIns="129580" tIns="64790" rIns="129580" bIns="64790">
            <a:spAutoFit/>
          </a:bodyPr>
          <a:lstStyle/>
          <a:p>
            <a:pPr algn="ctr"/>
            <a:r>
              <a:rPr lang="en-CA" sz="3600" b="1" dirty="0" err="1" smtClean="0">
                <a:solidFill>
                  <a:srgbClr val="202124"/>
                </a:solidFill>
                <a:latin typeface="Bookman Old Style" pitchFamily="18" charset="0"/>
              </a:rPr>
              <a:t>Objetivo</a:t>
            </a:r>
            <a:endParaRPr lang="en-CA" sz="36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ctr"/>
            <a:endParaRPr lang="es-ES" sz="3600" dirty="0" smtClean="0"/>
          </a:p>
          <a:p>
            <a:pPr algn="ctr"/>
            <a:endParaRPr lang="en-CA" sz="36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ctr"/>
            <a:endParaRPr lang="en-CA" sz="36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ctr"/>
            <a:endParaRPr lang="en-CA" sz="2400" b="1" dirty="0">
              <a:solidFill>
                <a:srgbClr val="202124"/>
              </a:solidFill>
              <a:latin typeface="Bookman Old Style" pitchFamily="18" charset="0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5D25774B-025B-4D9C-912E-5A1EE97B4D3E}"/>
              </a:ext>
            </a:extLst>
          </p:cNvPr>
          <p:cNvSpPr/>
          <p:nvPr/>
        </p:nvSpPr>
        <p:spPr>
          <a:xfrm>
            <a:off x="2265603" y="817440"/>
            <a:ext cx="5509366" cy="746399"/>
          </a:xfrm>
          <a:prstGeom prst="rect">
            <a:avLst/>
          </a:prstGeom>
        </p:spPr>
        <p:txBody>
          <a:bodyPr wrap="square" lIns="129580" tIns="64790" rIns="129580" bIns="64790">
            <a:spAutoFit/>
          </a:bodyPr>
          <a:lstStyle/>
          <a:p>
            <a:pPr algn="ctr"/>
            <a:r>
              <a:rPr lang="en-CA" sz="4000" b="1" dirty="0" err="1" smtClean="0">
                <a:solidFill>
                  <a:srgbClr val="202124"/>
                </a:solidFill>
                <a:latin typeface="Bookman Old Style" pitchFamily="18" charset="0"/>
              </a:rPr>
              <a:t>Introducción</a:t>
            </a:r>
            <a:endParaRPr lang="en-CA" b="1" dirty="0">
              <a:solidFill>
                <a:srgbClr val="202124"/>
              </a:solidFill>
              <a:latin typeface="Bookman Old Style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1926" y="1748370"/>
            <a:ext cx="81056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PT" sz="2400" dirty="0" smtClean="0"/>
              <a:t>La púrpura anular telangiectoide, o púrpura de Majocchi, fue  descrita por Domenico Majocchi en 1896.</a:t>
            </a:r>
          </a:p>
          <a:p>
            <a:pPr algn="just">
              <a:buFont typeface="Arial" pitchFamily="34" charset="0"/>
              <a:buChar char="•"/>
            </a:pPr>
            <a:endParaRPr lang="pt-PT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PT" sz="2400" dirty="0" smtClean="0"/>
              <a:t>Se caracteriza por lesiones simétricas, anulares y en ocasiones arciformes (variedad de Touraine), con un componente purpúrico prominente, máculas de patrón anular rojo-pardas y puntilleo purpúrico, con disposición folicular asociada a lesiones telangiectásicas.</a:t>
            </a:r>
          </a:p>
          <a:p>
            <a:pPr algn="just">
              <a:buFont typeface="Arial" pitchFamily="34" charset="0"/>
              <a:buChar char="•"/>
            </a:pPr>
            <a:endParaRPr lang="pt-PT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PT" sz="2400" dirty="0" smtClean="0"/>
              <a:t>Predominantemente en glúteos y miembros inferiores y ocasionalmente produce prurito.</a:t>
            </a:r>
          </a:p>
          <a:p>
            <a:pPr algn="just">
              <a:buFont typeface="Arial" pitchFamily="34" charset="0"/>
              <a:buChar char="•"/>
            </a:pPr>
            <a:endParaRPr lang="pt-PT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PT" sz="2400" dirty="0" smtClean="0"/>
              <a:t>Más frecuente en adolescentes, mujeres y adultos jóvenes, puede haber casos familiares tieniendo como particularidad exacerbarse en áreas de fricción con la ropa.</a:t>
            </a:r>
          </a:p>
          <a:p>
            <a:pPr algn="just">
              <a:buFont typeface="Arial" pitchFamily="34" charset="0"/>
              <a:buChar char="•"/>
            </a:pPr>
            <a:endParaRPr lang="pt-PT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PT" sz="2400" dirty="0" smtClean="0"/>
              <a:t>Entre sus etiologías se mencionan una asociación con la gravidez y la insuficiencia venosa. </a:t>
            </a:r>
            <a:endParaRPr lang="es-ES" sz="2400" b="1" dirty="0">
              <a:cs typeface="Arial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235134" y="-157926"/>
            <a:ext cx="10033597" cy="13142089"/>
            <a:chOff x="-235134" y="-157926"/>
            <a:chExt cx="10033597" cy="13142089"/>
          </a:xfrm>
        </p:grpSpPr>
        <p:pic>
          <p:nvPicPr>
            <p:cNvPr id="12" name="Picture 2" descr="H:\HEMATOLOGIA 2023\PARA PROMO\Logo HMT 202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6" y="313111"/>
              <a:ext cx="2568575" cy="7397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upo 12"/>
            <p:cNvGrpSpPr/>
            <p:nvPr/>
          </p:nvGrpSpPr>
          <p:grpSpPr>
            <a:xfrm>
              <a:off x="232658" y="12491837"/>
              <a:ext cx="9250115" cy="492326"/>
              <a:chOff x="232658" y="12491837"/>
              <a:chExt cx="9250115" cy="492326"/>
            </a:xfrm>
          </p:grpSpPr>
          <p:grpSp>
            <p:nvGrpSpPr>
              <p:cNvPr id="41" name="Grupo 40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46" name="Conector recto 45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o 41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43" name="Conector recto 42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cto 43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upo 13"/>
            <p:cNvGrpSpPr/>
            <p:nvPr/>
          </p:nvGrpSpPr>
          <p:grpSpPr>
            <a:xfrm rot="5400000">
              <a:off x="-5475473" y="6351657"/>
              <a:ext cx="11139487" cy="658810"/>
              <a:chOff x="232658" y="12491837"/>
              <a:chExt cx="9250115" cy="492326"/>
            </a:xfrm>
          </p:grpSpPr>
          <p:grpSp>
            <p:nvGrpSpPr>
              <p:cNvPr id="33" name="Grupo 32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38" name="Conector recto 37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o 33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35" name="Conector recto 34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upo 14"/>
            <p:cNvGrpSpPr/>
            <p:nvPr/>
          </p:nvGrpSpPr>
          <p:grpSpPr>
            <a:xfrm rot="5400000" flipH="1" flipV="1">
              <a:off x="4058247" y="5983715"/>
              <a:ext cx="10821621" cy="658810"/>
              <a:chOff x="232658" y="12491837"/>
              <a:chExt cx="9250115" cy="492326"/>
            </a:xfrm>
          </p:grpSpPr>
          <p:grpSp>
            <p:nvGrpSpPr>
              <p:cNvPr id="25" name="Grupo 24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30" name="Conector recto 29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upo 25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27" name="Conector recto 26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upo 15"/>
            <p:cNvGrpSpPr/>
            <p:nvPr/>
          </p:nvGrpSpPr>
          <p:grpSpPr>
            <a:xfrm rot="10800000">
              <a:off x="1489163" y="-157926"/>
              <a:ext cx="6844940" cy="630135"/>
              <a:chOff x="232658" y="12491837"/>
              <a:chExt cx="9250115" cy="492326"/>
            </a:xfrm>
          </p:grpSpPr>
          <p:grpSp>
            <p:nvGrpSpPr>
              <p:cNvPr id="17" name="Grupo 16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22" name="Conector recto 21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cto 22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cto 23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upo 17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19" name="Conector recto 18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cto 19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cto 20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48 Rectángulo"/>
          <p:cNvSpPr/>
          <p:nvPr/>
        </p:nvSpPr>
        <p:spPr>
          <a:xfrm>
            <a:off x="697424" y="9934415"/>
            <a:ext cx="7904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Describir el cuadro clínico de un paciente con </a:t>
            </a:r>
            <a:r>
              <a:rPr lang="pt-PT" sz="2400" dirty="0" smtClean="0"/>
              <a:t>Enfermedad de Majocchi, entidad poco frecuente en la práctica diaria.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1023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99426" y="64459"/>
            <a:ext cx="261755" cy="5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580" tIns="64790" rIns="129580" bIns="6479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D25774B-025B-4D9C-912E-5A1EE97B4D3E}"/>
              </a:ext>
            </a:extLst>
          </p:cNvPr>
          <p:cNvSpPr/>
          <p:nvPr/>
        </p:nvSpPr>
        <p:spPr>
          <a:xfrm>
            <a:off x="2113203" y="665040"/>
            <a:ext cx="5509366" cy="746399"/>
          </a:xfrm>
          <a:prstGeom prst="rect">
            <a:avLst/>
          </a:prstGeom>
        </p:spPr>
        <p:txBody>
          <a:bodyPr wrap="square" lIns="129580" tIns="64790" rIns="129580" bIns="64790">
            <a:spAutoFit/>
          </a:bodyPr>
          <a:lstStyle/>
          <a:p>
            <a:pPr algn="ctr"/>
            <a:r>
              <a:rPr lang="en-CA" sz="4000" b="1" dirty="0" err="1" smtClean="0">
                <a:solidFill>
                  <a:srgbClr val="202124"/>
                </a:solidFill>
                <a:latin typeface="Bookman Old Style" pitchFamily="18" charset="0"/>
              </a:rPr>
              <a:t>Resultados</a:t>
            </a:r>
            <a:endParaRPr lang="en-CA" b="1" dirty="0">
              <a:solidFill>
                <a:srgbClr val="202124"/>
              </a:solidFill>
              <a:latin typeface="Bookman Old Style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65200" y="898902"/>
            <a:ext cx="77724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pt-PT" sz="2400" dirty="0" smtClean="0"/>
              <a:t>Paciente de 6 años blanco, masculino, de procedencia rural, producto de un embarazo y parto normal.</a:t>
            </a:r>
          </a:p>
          <a:p>
            <a:pPr algn="just">
              <a:buFont typeface="Arial" pitchFamily="34" charset="0"/>
              <a:buChar char="•"/>
            </a:pPr>
            <a:r>
              <a:rPr lang="pt-PT" sz="2400" dirty="0" smtClean="0"/>
              <a:t> Antecedentes de alergia, para lo cual lleva tratamiento con antihistamínico irregularmente. </a:t>
            </a:r>
          </a:p>
          <a:p>
            <a:pPr algn="just">
              <a:buFont typeface="Arial" pitchFamily="34" charset="0"/>
              <a:buChar char="•"/>
            </a:pPr>
            <a:r>
              <a:rPr lang="pt-PT" sz="2400" dirty="0" smtClean="0"/>
              <a:t> Seguimiento en consulta de Dermatología hace alrededor de 2 año constatándose áreas hiperpigmentadas, purpúricas, con puteado petequial discreto,  localizadas en los miembros inferiores y en los glúteos en ocasiones, refiriendo otra sintomatología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/>
            <a:r>
              <a:rPr lang="pt-PT" sz="2400" b="1" dirty="0" smtClean="0"/>
              <a:t>Biopsia de las lesiones de piel:  </a:t>
            </a:r>
            <a:r>
              <a:rPr lang="pt-PT" sz="2400" dirty="0" smtClean="0"/>
              <a:t>Muestra de piel donde se observa una capilaritis de los vasos dérmicos superficiales (proliferación endotelial, edema e infiltrado inflamatorio intersticial y prerivascular de células de Langerhans, macrófagos e histiocitos); extravasación de eritrocitos y depósitos de hemosiderina en los macrófagos.</a:t>
            </a:r>
          </a:p>
          <a:p>
            <a:pPr algn="just"/>
            <a:endParaRPr lang="es-ES" sz="2400" dirty="0" smtClean="0"/>
          </a:p>
          <a:p>
            <a:pPr algn="just"/>
            <a:r>
              <a:rPr lang="pt-PT" sz="2400" b="1" dirty="0" smtClean="0"/>
              <a:t>Diagnóstico anatomopatológico: </a:t>
            </a:r>
          </a:p>
          <a:p>
            <a:pPr algn="just"/>
            <a:r>
              <a:rPr lang="pt-PT" sz="2400" dirty="0" smtClean="0"/>
              <a:t>Los hallazgos histológicos sugieren una dermatosis purpúrica pigmentada. (</a:t>
            </a:r>
            <a:r>
              <a:rPr lang="pt-PT" sz="2400" b="1" dirty="0" smtClean="0"/>
              <a:t>Enfermedad de Majocchi</a:t>
            </a:r>
            <a:r>
              <a:rPr lang="pt-PT" sz="2400" dirty="0" smtClean="0"/>
              <a:t>)</a:t>
            </a:r>
            <a:endParaRPr lang="es-ES" sz="24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-340322" y="-157926"/>
            <a:ext cx="10033597" cy="13142089"/>
            <a:chOff x="-235134" y="-157926"/>
            <a:chExt cx="10033597" cy="13142089"/>
          </a:xfrm>
        </p:grpSpPr>
        <p:pic>
          <p:nvPicPr>
            <p:cNvPr id="8" name="Picture 2" descr="H:\HEMATOLOGIA 2023\PARA PROMO\Logo HMT 202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6" y="313111"/>
              <a:ext cx="2568575" cy="7397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upo 8"/>
            <p:cNvGrpSpPr/>
            <p:nvPr/>
          </p:nvGrpSpPr>
          <p:grpSpPr>
            <a:xfrm>
              <a:off x="232658" y="12491837"/>
              <a:ext cx="9250115" cy="492326"/>
              <a:chOff x="232658" y="12491837"/>
              <a:chExt cx="9250115" cy="492326"/>
            </a:xfrm>
          </p:grpSpPr>
          <p:grpSp>
            <p:nvGrpSpPr>
              <p:cNvPr id="38" name="Grupo 37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43" name="Conector recto 42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cto 43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o 38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40" name="Conector recto 39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cto 40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cto 41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o 9"/>
            <p:cNvGrpSpPr/>
            <p:nvPr/>
          </p:nvGrpSpPr>
          <p:grpSpPr>
            <a:xfrm rot="5400000">
              <a:off x="-5475473" y="6351657"/>
              <a:ext cx="11139487" cy="658810"/>
              <a:chOff x="232658" y="12491837"/>
              <a:chExt cx="9250115" cy="492326"/>
            </a:xfrm>
          </p:grpSpPr>
          <p:grpSp>
            <p:nvGrpSpPr>
              <p:cNvPr id="30" name="Grupo 29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35" name="Conector recto 34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upo 30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32" name="Conector recto 31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upo 10"/>
            <p:cNvGrpSpPr/>
            <p:nvPr/>
          </p:nvGrpSpPr>
          <p:grpSpPr>
            <a:xfrm rot="5400000" flipH="1" flipV="1">
              <a:off x="4058247" y="5983715"/>
              <a:ext cx="10821621" cy="658810"/>
              <a:chOff x="232658" y="12491837"/>
              <a:chExt cx="9250115" cy="492326"/>
            </a:xfrm>
          </p:grpSpPr>
          <p:grpSp>
            <p:nvGrpSpPr>
              <p:cNvPr id="22" name="Grupo 21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27" name="Conector recto 26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upo 22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24" name="Conector recto 23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upo 11"/>
            <p:cNvGrpSpPr/>
            <p:nvPr/>
          </p:nvGrpSpPr>
          <p:grpSpPr>
            <a:xfrm rot="10800000">
              <a:off x="1489163" y="-157926"/>
              <a:ext cx="6844940" cy="630135"/>
              <a:chOff x="232658" y="12491837"/>
              <a:chExt cx="9250115" cy="492326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19" name="Conector recto 18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cto 19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cto 20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upo 14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16" name="Conector recto 15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cto 16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cto 17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937" y="8679053"/>
            <a:ext cx="4076055" cy="268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Imagem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964" y="8694549"/>
            <a:ext cx="3998565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45 Rectángulo"/>
          <p:cNvSpPr/>
          <p:nvPr/>
        </p:nvSpPr>
        <p:spPr>
          <a:xfrm>
            <a:off x="619931" y="11563832"/>
            <a:ext cx="4005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/>
              <a:t> Figura1.  </a:t>
            </a:r>
          </a:p>
          <a:p>
            <a:r>
              <a:rPr lang="pt-PT" sz="1600" dirty="0" smtClean="0"/>
              <a:t>Máculas eritemato-parduzcas purpúricas.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04476" y="11453245"/>
            <a:ext cx="62148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atang" pitchFamily="18" charset="-127"/>
                <a:cs typeface="Calibri" pitchFamily="34" charset="0"/>
              </a:rPr>
              <a:t>Figura 2.</a:t>
            </a:r>
          </a:p>
          <a:p>
            <a:pPr marL="0" marR="0" lvl="0" indent="144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atang" pitchFamily="18" charset="-127"/>
                <a:cs typeface="Calibri" pitchFamily="34" charset="0"/>
              </a:rPr>
              <a:t> Máculas hiperpigmentadas eritemato-parduzcas, </a:t>
            </a:r>
          </a:p>
          <a:p>
            <a:pPr marL="0" marR="0" lvl="0" indent="144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atang" pitchFamily="18" charset="-127"/>
                <a:cs typeface="Calibri" pitchFamily="34" charset="0"/>
              </a:rPr>
              <a:t>irregulares y  puntillado purpúrico en miembros</a:t>
            </a:r>
          </a:p>
          <a:p>
            <a:pPr marL="0" marR="0" lvl="0" indent="144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atang" pitchFamily="18" charset="-127"/>
                <a:cs typeface="Calibri" pitchFamily="34" charset="0"/>
              </a:rPr>
              <a:t> inferiores.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6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99426" y="64459"/>
            <a:ext cx="261755" cy="5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580" tIns="64790" rIns="129580" bIns="6479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D25774B-025B-4D9C-912E-5A1EE97B4D3E}"/>
              </a:ext>
            </a:extLst>
          </p:cNvPr>
          <p:cNvSpPr/>
          <p:nvPr/>
        </p:nvSpPr>
        <p:spPr>
          <a:xfrm>
            <a:off x="712922" y="1704813"/>
            <a:ext cx="7950631" cy="7025040"/>
          </a:xfrm>
          <a:prstGeom prst="rect">
            <a:avLst/>
          </a:prstGeom>
        </p:spPr>
        <p:txBody>
          <a:bodyPr wrap="square" lIns="129580" tIns="64790" rIns="129580" bIns="64790">
            <a:spAutoFit/>
          </a:bodyPr>
          <a:lstStyle/>
          <a:p>
            <a:pPr algn="ctr"/>
            <a:r>
              <a:rPr lang="en-CA" sz="4000" b="1" dirty="0" err="1" smtClean="0">
                <a:solidFill>
                  <a:srgbClr val="202124"/>
                </a:solidFill>
                <a:latin typeface="Bookman Old Style" pitchFamily="18" charset="0"/>
              </a:rPr>
              <a:t>Conclusiones</a:t>
            </a:r>
            <a:endParaRPr lang="en-CA" sz="40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just"/>
            <a:endParaRPr lang="en-CA" sz="40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just"/>
            <a:r>
              <a:rPr lang="pt-PT" sz="2400" dirty="0" smtClean="0"/>
              <a:t>La púrpura anular telangiectoide, o púrpura de Majocchi, es rara en la edad pediátrica, debiéndose plantear como diagnóstico diferencial de una erupción purpúrica en la infancia, realizando un exhaustivo interrogatorio y examen físico, ademas de los hallazgos histopatológicos, que permiten arribar al diagnóstico de certeza con un seguimiento adecuado en el tiempo a pesar de su curso crónico y benigno. </a:t>
            </a:r>
            <a:endParaRPr lang="es-ES" sz="2400" dirty="0" smtClean="0"/>
          </a:p>
          <a:p>
            <a:pPr algn="ctr"/>
            <a:endParaRPr lang="en-CA" sz="40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ctr"/>
            <a:endParaRPr lang="en-CA" sz="40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ctr"/>
            <a:endParaRPr lang="en-CA" sz="40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ctr"/>
            <a:endParaRPr lang="en-CA" sz="4000" b="1" dirty="0" smtClean="0">
              <a:solidFill>
                <a:srgbClr val="202124"/>
              </a:solidFill>
              <a:latin typeface="Bookman Old Style" pitchFamily="18" charset="0"/>
            </a:endParaRPr>
          </a:p>
          <a:p>
            <a:pPr algn="ctr"/>
            <a:r>
              <a:rPr lang="en-CA" sz="4000" b="1" dirty="0" smtClean="0">
                <a:solidFill>
                  <a:srgbClr val="202124"/>
                </a:solidFill>
                <a:latin typeface="Bookman Old Style" pitchFamily="18" charset="0"/>
              </a:rPr>
              <a:t> </a:t>
            </a:r>
            <a:endParaRPr lang="en-CA" sz="4000" b="1" dirty="0">
              <a:solidFill>
                <a:srgbClr val="202124"/>
              </a:solidFill>
              <a:latin typeface="Bookman Old Style" pitchFamily="18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-235134" y="-131800"/>
            <a:ext cx="10033597" cy="13142089"/>
            <a:chOff x="-235134" y="-157926"/>
            <a:chExt cx="10033597" cy="13142089"/>
          </a:xfrm>
        </p:grpSpPr>
        <p:pic>
          <p:nvPicPr>
            <p:cNvPr id="47" name="Picture 2" descr="H:\HEMATOLOGIA 2023\PARA PROMO\Logo HMT 202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6" y="313111"/>
              <a:ext cx="2568575" cy="7397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Grupo 47"/>
            <p:cNvGrpSpPr/>
            <p:nvPr/>
          </p:nvGrpSpPr>
          <p:grpSpPr>
            <a:xfrm>
              <a:off x="232658" y="12491837"/>
              <a:ext cx="9250115" cy="492326"/>
              <a:chOff x="232658" y="12491837"/>
              <a:chExt cx="9250115" cy="492326"/>
            </a:xfrm>
          </p:grpSpPr>
          <p:grpSp>
            <p:nvGrpSpPr>
              <p:cNvPr id="76" name="Grupo 75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81" name="Conector recto 80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ector recto 81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ector recto 82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upo 76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78" name="Conector recto 77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ector recto 78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ector recto 79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upo 48"/>
            <p:cNvGrpSpPr/>
            <p:nvPr/>
          </p:nvGrpSpPr>
          <p:grpSpPr>
            <a:xfrm rot="5400000">
              <a:off x="-5475473" y="6351657"/>
              <a:ext cx="11139487" cy="658810"/>
              <a:chOff x="232658" y="12491837"/>
              <a:chExt cx="9250115" cy="492326"/>
            </a:xfrm>
          </p:grpSpPr>
          <p:grpSp>
            <p:nvGrpSpPr>
              <p:cNvPr id="68" name="Grupo 67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73" name="Conector recto 72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cto 73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ector recto 74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upo 68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70" name="Conector recto 69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cto 70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ector recto 71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upo 49"/>
            <p:cNvGrpSpPr/>
            <p:nvPr/>
          </p:nvGrpSpPr>
          <p:grpSpPr>
            <a:xfrm rot="5400000" flipH="1" flipV="1">
              <a:off x="4058247" y="5983715"/>
              <a:ext cx="10821621" cy="658810"/>
              <a:chOff x="232658" y="12491837"/>
              <a:chExt cx="9250115" cy="492326"/>
            </a:xfrm>
          </p:grpSpPr>
          <p:grpSp>
            <p:nvGrpSpPr>
              <p:cNvPr id="60" name="Grupo 59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65" name="Conector recto 64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recto 65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cto 66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upo 60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62" name="Conector recto 61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ector recto 62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ector recto 63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Grupo 50"/>
            <p:cNvGrpSpPr/>
            <p:nvPr/>
          </p:nvGrpSpPr>
          <p:grpSpPr>
            <a:xfrm rot="10800000">
              <a:off x="1489163" y="-157926"/>
              <a:ext cx="6844940" cy="630135"/>
              <a:chOff x="232658" y="12491837"/>
              <a:chExt cx="9250115" cy="492326"/>
            </a:xfrm>
          </p:grpSpPr>
          <p:grpSp>
            <p:nvGrpSpPr>
              <p:cNvPr id="52" name="Grupo 51"/>
              <p:cNvGrpSpPr/>
              <p:nvPr/>
            </p:nvGrpSpPr>
            <p:grpSpPr>
              <a:xfrm>
                <a:off x="232658" y="12491837"/>
                <a:ext cx="6473510" cy="45719"/>
                <a:chOff x="658810" y="1567543"/>
                <a:chExt cx="5729295" cy="0"/>
              </a:xfrm>
            </p:grpSpPr>
            <p:cxnSp>
              <p:nvCxnSpPr>
                <p:cNvPr id="57" name="Conector recto 56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cto 57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cto 58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upo 52"/>
              <p:cNvGrpSpPr/>
              <p:nvPr/>
            </p:nvGrpSpPr>
            <p:grpSpPr>
              <a:xfrm flipH="1">
                <a:off x="233635" y="12693995"/>
                <a:ext cx="9249138" cy="290168"/>
                <a:chOff x="658810" y="1567543"/>
                <a:chExt cx="5729295" cy="0"/>
              </a:xfrm>
            </p:grpSpPr>
            <p:cxnSp>
              <p:nvCxnSpPr>
                <p:cNvPr id="54" name="Conector recto 53"/>
                <p:cNvCxnSpPr/>
                <p:nvPr/>
              </p:nvCxnSpPr>
              <p:spPr>
                <a:xfrm>
                  <a:off x="65881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cto 54"/>
                <p:cNvCxnSpPr/>
                <p:nvPr/>
              </p:nvCxnSpPr>
              <p:spPr>
                <a:xfrm>
                  <a:off x="2568575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A1E1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/>
                <p:cNvCxnSpPr/>
                <p:nvPr/>
              </p:nvCxnSpPr>
              <p:spPr>
                <a:xfrm>
                  <a:off x="4478340" y="1567543"/>
                  <a:ext cx="1909765" cy="0"/>
                </a:xfrm>
                <a:prstGeom prst="line">
                  <a:avLst/>
                </a:prstGeom>
                <a:ln w="762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="" xmlns:p14="http://schemas.microsoft.com/office/powerpoint/2010/main" val="34209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414</Words>
  <Application>Microsoft Office PowerPoint</Application>
  <PresentationFormat>Personalizado</PresentationFormat>
  <Paragraphs>55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Rosana Pelayo Camacho</dc:creator>
  <cp:lastModifiedBy>yoandralr</cp:lastModifiedBy>
  <cp:revision>56</cp:revision>
  <dcterms:created xsi:type="dcterms:W3CDTF">2022-04-24T22:39:17Z</dcterms:created>
  <dcterms:modified xsi:type="dcterms:W3CDTF">2023-05-02T17:47:53Z</dcterms:modified>
</cp:coreProperties>
</file>